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8" r:id="rId3"/>
    <p:sldId id="259" r:id="rId4"/>
    <p:sldId id="260" r:id="rId5"/>
    <p:sldId id="261" r:id="rId6"/>
    <p:sldId id="262" r:id="rId7"/>
    <p:sldId id="264" r:id="rId8"/>
    <p:sldId id="263" r:id="rId9"/>
    <p:sldId id="266" r:id="rId10"/>
    <p:sldId id="267" r:id="rId11"/>
    <p:sldId id="268"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p:scale>
          <a:sx n="82" d="100"/>
          <a:sy n="82" d="100"/>
        </p:scale>
        <p:origin x="844" y="-35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1" d="100"/>
          <a:sy n="51" d="100"/>
        </p:scale>
        <p:origin x="2692"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049FE8-1A39-4F73-8791-C2D8B64BD269}" type="datetimeFigureOut">
              <a:rPr lang="en-US" smtClean="0"/>
              <a:t>5/8/2019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A46BEE-5574-412B-B498-3788E435FB52}" type="slidenum">
              <a:rPr lang="en-US" smtClean="0"/>
              <a:t>‹#›</a:t>
            </a:fld>
            <a:endParaRPr lang="en-US"/>
          </a:p>
        </p:txBody>
      </p:sp>
    </p:spTree>
    <p:extLst>
      <p:ext uri="{BB962C8B-B14F-4D97-AF65-F5344CB8AC3E}">
        <p14:creationId xmlns:p14="http://schemas.microsoft.com/office/powerpoint/2010/main" val="390402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46BEE-5574-412B-B498-3788E435FB52}" type="slidenum">
              <a:rPr lang="en-US" smtClean="0"/>
              <a:t>1</a:t>
            </a:fld>
            <a:endParaRPr lang="en-US"/>
          </a:p>
        </p:txBody>
      </p:sp>
    </p:spTree>
    <p:extLst>
      <p:ext uri="{BB962C8B-B14F-4D97-AF65-F5344CB8AC3E}">
        <p14:creationId xmlns:p14="http://schemas.microsoft.com/office/powerpoint/2010/main" val="1141982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10</a:t>
            </a:fld>
            <a:endParaRPr lang="en-US"/>
          </a:p>
        </p:txBody>
      </p:sp>
    </p:spTree>
    <p:extLst>
      <p:ext uri="{BB962C8B-B14F-4D97-AF65-F5344CB8AC3E}">
        <p14:creationId xmlns:p14="http://schemas.microsoft.com/office/powerpoint/2010/main" val="3834184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11</a:t>
            </a:fld>
            <a:endParaRPr lang="en-US"/>
          </a:p>
        </p:txBody>
      </p:sp>
    </p:spTree>
    <p:extLst>
      <p:ext uri="{BB962C8B-B14F-4D97-AF65-F5344CB8AC3E}">
        <p14:creationId xmlns:p14="http://schemas.microsoft.com/office/powerpoint/2010/main" val="1410931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12</a:t>
            </a:fld>
            <a:endParaRPr lang="en-US"/>
          </a:p>
        </p:txBody>
      </p:sp>
    </p:spTree>
    <p:extLst>
      <p:ext uri="{BB962C8B-B14F-4D97-AF65-F5344CB8AC3E}">
        <p14:creationId xmlns:p14="http://schemas.microsoft.com/office/powerpoint/2010/main" val="4214309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2</a:t>
            </a:fld>
            <a:endParaRPr lang="en-US"/>
          </a:p>
        </p:txBody>
      </p:sp>
    </p:spTree>
    <p:extLst>
      <p:ext uri="{BB962C8B-B14F-4D97-AF65-F5344CB8AC3E}">
        <p14:creationId xmlns:p14="http://schemas.microsoft.com/office/powerpoint/2010/main" val="1895102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3</a:t>
            </a:fld>
            <a:endParaRPr lang="en-US"/>
          </a:p>
        </p:txBody>
      </p:sp>
    </p:spTree>
    <p:extLst>
      <p:ext uri="{BB962C8B-B14F-4D97-AF65-F5344CB8AC3E}">
        <p14:creationId xmlns:p14="http://schemas.microsoft.com/office/powerpoint/2010/main" val="356187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4</a:t>
            </a:fld>
            <a:endParaRPr lang="en-US"/>
          </a:p>
        </p:txBody>
      </p:sp>
    </p:spTree>
    <p:extLst>
      <p:ext uri="{BB962C8B-B14F-4D97-AF65-F5344CB8AC3E}">
        <p14:creationId xmlns:p14="http://schemas.microsoft.com/office/powerpoint/2010/main" val="1366064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5</a:t>
            </a:fld>
            <a:endParaRPr lang="en-US"/>
          </a:p>
        </p:txBody>
      </p:sp>
    </p:spTree>
    <p:extLst>
      <p:ext uri="{BB962C8B-B14F-4D97-AF65-F5344CB8AC3E}">
        <p14:creationId xmlns:p14="http://schemas.microsoft.com/office/powerpoint/2010/main" val="838486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6</a:t>
            </a:fld>
            <a:endParaRPr lang="en-US"/>
          </a:p>
        </p:txBody>
      </p:sp>
    </p:spTree>
    <p:extLst>
      <p:ext uri="{BB962C8B-B14F-4D97-AF65-F5344CB8AC3E}">
        <p14:creationId xmlns:p14="http://schemas.microsoft.com/office/powerpoint/2010/main" val="12234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7</a:t>
            </a:fld>
            <a:endParaRPr lang="en-US"/>
          </a:p>
        </p:txBody>
      </p:sp>
    </p:spTree>
    <p:extLst>
      <p:ext uri="{BB962C8B-B14F-4D97-AF65-F5344CB8AC3E}">
        <p14:creationId xmlns:p14="http://schemas.microsoft.com/office/powerpoint/2010/main" val="623941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8</a:t>
            </a:fld>
            <a:endParaRPr lang="en-US"/>
          </a:p>
        </p:txBody>
      </p:sp>
    </p:spTree>
    <p:extLst>
      <p:ext uri="{BB962C8B-B14F-4D97-AF65-F5344CB8AC3E}">
        <p14:creationId xmlns:p14="http://schemas.microsoft.com/office/powerpoint/2010/main" val="1254779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9</a:t>
            </a:fld>
            <a:endParaRPr lang="en-US"/>
          </a:p>
        </p:txBody>
      </p:sp>
    </p:spTree>
    <p:extLst>
      <p:ext uri="{BB962C8B-B14F-4D97-AF65-F5344CB8AC3E}">
        <p14:creationId xmlns:p14="http://schemas.microsoft.com/office/powerpoint/2010/main" val="670247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tiff"/><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tiff"/><Relationship Id="rId4" Type="http://schemas.openxmlformats.org/officeDocument/2006/relationships/image" Target="../media/image3.tiff"/></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tiff"/><Relationship Id="rId4" Type="http://schemas.openxmlformats.org/officeDocument/2006/relationships/image" Target="../media/image3.tiff"/></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4.tiff"/><Relationship Id="rId4" Type="http://schemas.openxmlformats.org/officeDocument/2006/relationships/image" Target="../media/image3.tiff"/></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8.xml.rels><?xml version="1.0" encoding="UTF-8" standalone="yes"?>
<Relationships xmlns="http://schemas.openxmlformats.org/package/2006/relationships"><Relationship Id="rId3" Type="http://schemas.openxmlformats.org/officeDocument/2006/relationships/image" Target="../media/image2.tiff"/><Relationship Id="rId7"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4.tiff"/><Relationship Id="rId4" Type="http://schemas.openxmlformats.org/officeDocument/2006/relationships/image" Target="../media/image3.tiff"/></Relationships>
</file>

<file path=ppt/slides/_rels/slide9.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835" y="31495"/>
            <a:ext cx="8720329" cy="6693409"/>
          </a:xfrm>
          <a:prstGeom prst="rect">
            <a:avLst/>
          </a:prstGeom>
        </p:spPr>
      </p:pic>
      <p:sp>
        <p:nvSpPr>
          <p:cNvPr id="1026" name="Text Box 2"/>
          <p:cNvSpPr txBox="1">
            <a:spLocks noChangeArrowheads="1"/>
          </p:cNvSpPr>
          <p:nvPr/>
        </p:nvSpPr>
        <p:spPr bwMode="auto">
          <a:xfrm>
            <a:off x="1447800" y="4377013"/>
            <a:ext cx="6037729" cy="632478"/>
          </a:xfrm>
          <a:prstGeom prst="rect">
            <a:avLst/>
          </a:prstGeom>
          <a:solidFill>
            <a:srgbClr val="FFFFFF"/>
          </a:solidFill>
          <a:ln w="9525">
            <a:solidFill>
              <a:srgbClr val="2E74B5"/>
            </a:solidFill>
            <a:prstDash val="dash"/>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bs-Latn-BA" sz="1100" dirty="0"/>
              <a:t>This project has been funded with support from the European Commission. This publication reflects the views only of the author, and the Commission cannot be held responsible for any use which may be made of the information contained therein</a:t>
            </a:r>
            <a:r>
              <a:rPr lang="en-US" sz="1100" dirty="0"/>
              <a:t>.</a:t>
            </a:r>
          </a:p>
        </p:txBody>
      </p:sp>
      <p:sp>
        <p:nvSpPr>
          <p:cNvPr id="7" name="Subtitle 2"/>
          <p:cNvSpPr>
            <a:spLocks noGrp="1"/>
          </p:cNvSpPr>
          <p:nvPr>
            <p:ph type="subTitle" idx="1"/>
          </p:nvPr>
        </p:nvSpPr>
        <p:spPr>
          <a:xfrm>
            <a:off x="1237129" y="1709738"/>
            <a:ext cx="6400800" cy="838200"/>
          </a:xfrm>
        </p:spPr>
        <p:txBody>
          <a:bodyPr>
            <a:normAutofit/>
          </a:bodyPr>
          <a:lstStyle/>
          <a:p>
            <a:r>
              <a:rPr lang="en-US" sz="2000"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Identification of issues related to WRM in Bosnia and Herzegovina</a:t>
            </a:r>
            <a:r>
              <a:rPr lang="bs-Latn-BA" sz="2000"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 </a:t>
            </a:r>
          </a:p>
        </p:txBody>
      </p:sp>
      <p:sp>
        <p:nvSpPr>
          <p:cNvPr id="8" name="Title 1"/>
          <p:cNvSpPr txBox="1">
            <a:spLocks/>
          </p:cNvSpPr>
          <p:nvPr/>
        </p:nvSpPr>
        <p:spPr>
          <a:xfrm>
            <a:off x="551329" y="2788729"/>
            <a:ext cx="77724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Latn-BA" sz="1800" dirty="0">
                <a:solidFill>
                  <a:schemeClr val="accent1">
                    <a:lumMod val="75000"/>
                  </a:schemeClr>
                </a:solidFill>
                <a:latin typeface="Calibri Light" pitchFamily="34" charset="0"/>
                <a:cs typeface="Calibri Light" pitchFamily="34" charset="0"/>
              </a:rPr>
              <a:t>Emina Hadžić</a:t>
            </a:r>
          </a:p>
          <a:p>
            <a:r>
              <a:rPr lang="sr-Latn-BA" sz="1800" dirty="0">
                <a:solidFill>
                  <a:schemeClr val="accent1">
                    <a:lumMod val="75000"/>
                  </a:schemeClr>
                </a:solidFill>
                <a:latin typeface="Calibri Light" pitchFamily="34" charset="0"/>
                <a:cs typeface="Calibri Light" pitchFamily="34" charset="0"/>
              </a:rPr>
              <a:t>University of Sarajevo Faculty of Civil Engineering</a:t>
            </a:r>
            <a:endParaRPr lang="bs-Latn-BA" sz="1800" dirty="0">
              <a:solidFill>
                <a:schemeClr val="accent1">
                  <a:lumMod val="75000"/>
                </a:schemeClr>
              </a:solidFill>
              <a:latin typeface="Calibri Light" pitchFamily="34" charset="0"/>
              <a:cs typeface="Calibri Light" pitchFamily="34" charset="0"/>
            </a:endParaRPr>
          </a:p>
        </p:txBody>
      </p:sp>
      <p:sp>
        <p:nvSpPr>
          <p:cNvPr id="9" name="Title 1"/>
          <p:cNvSpPr txBox="1">
            <a:spLocks/>
          </p:cNvSpPr>
          <p:nvPr/>
        </p:nvSpPr>
        <p:spPr>
          <a:xfrm>
            <a:off x="551329" y="3700178"/>
            <a:ext cx="77724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a:solidFill>
                  <a:schemeClr val="accent1">
                    <a:lumMod val="75000"/>
                  </a:schemeClr>
                </a:solidFill>
                <a:latin typeface="Calibri Light" pitchFamily="34" charset="0"/>
                <a:cs typeface="Calibri Light" pitchFamily="34" charset="0"/>
              </a:rPr>
              <a:t>Workshop on innovative practices in the EU water sector: barriers and opportunities </a:t>
            </a:r>
            <a:r>
              <a:rPr lang="sr-Latn-BA" sz="1800" dirty="0">
                <a:solidFill>
                  <a:schemeClr val="accent1">
                    <a:lumMod val="75000"/>
                  </a:schemeClr>
                </a:solidFill>
                <a:latin typeface="Calibri Light" pitchFamily="34" charset="0"/>
                <a:cs typeface="Calibri Light" pitchFamily="34" charset="0"/>
              </a:rPr>
              <a:t>/ </a:t>
            </a:r>
            <a:r>
              <a:rPr lang="en-US" sz="1800" dirty="0">
                <a:solidFill>
                  <a:schemeClr val="accent1">
                    <a:lumMod val="75000"/>
                  </a:schemeClr>
                </a:solidFill>
                <a:latin typeface="Calibri Light" pitchFamily="34" charset="0"/>
                <a:cs typeface="Calibri Light" pitchFamily="34" charset="0"/>
              </a:rPr>
              <a:t>Wednesday, 8th May 2019</a:t>
            </a:r>
            <a:endParaRPr lang="bs-Latn-BA" sz="1800" dirty="0">
              <a:solidFill>
                <a:schemeClr val="accent1">
                  <a:lumMod val="75000"/>
                </a:schemeClr>
              </a:solidFill>
              <a:latin typeface="Calibri Light" pitchFamily="34" charset="0"/>
              <a:cs typeface="Calibri Light"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5" name="Title 4">
            <a:extLst>
              <a:ext uri="{FF2B5EF4-FFF2-40B4-BE49-F238E27FC236}">
                <a16:creationId xmlns:a16="http://schemas.microsoft.com/office/drawing/2014/main" id="{E3C6564E-FDA8-4E13-9622-70D9FD024E94}"/>
              </a:ext>
            </a:extLst>
          </p:cNvPr>
          <p:cNvSpPr>
            <a:spLocks noGrp="1"/>
          </p:cNvSpPr>
          <p:nvPr>
            <p:ph type="title"/>
          </p:nvPr>
        </p:nvSpPr>
        <p:spPr/>
        <p:txBody>
          <a:bodyPr/>
          <a:lstStyle/>
          <a:p>
            <a:endParaRPr lang="hr-BA"/>
          </a:p>
        </p:txBody>
      </p:sp>
      <p:sp>
        <p:nvSpPr>
          <p:cNvPr id="12" name="Rectangle 11">
            <a:extLst>
              <a:ext uri="{FF2B5EF4-FFF2-40B4-BE49-F238E27FC236}">
                <a16:creationId xmlns:a16="http://schemas.microsoft.com/office/drawing/2014/main" id="{F406A1D3-2C94-41AC-9876-0B5F80FA3CB9}"/>
              </a:ext>
            </a:extLst>
          </p:cNvPr>
          <p:cNvSpPr/>
          <p:nvPr/>
        </p:nvSpPr>
        <p:spPr>
          <a:xfrm>
            <a:off x="914400" y="1484301"/>
            <a:ext cx="6705600" cy="4214744"/>
          </a:xfrm>
          <a:prstGeom prst="rect">
            <a:avLst/>
          </a:prstGeom>
        </p:spPr>
        <p:txBody>
          <a:bodyPr wrap="square">
            <a:spAutoFit/>
          </a:bodyPr>
          <a:lstStyle/>
          <a:p>
            <a:pPr indent="356235" algn="just">
              <a:lnSpc>
                <a:spcPct val="115000"/>
              </a:lnSpc>
              <a:spcAft>
                <a:spcPts val="0"/>
              </a:spcAft>
            </a:pPr>
            <a:r>
              <a:rPr lang="en-US" dirty="0">
                <a:ea typeface="Times New Roman" panose="02020603050405020304" pitchFamily="18" charset="0"/>
              </a:rPr>
              <a:t>Generally, it could be said that Bosnia and Herzegovina still faces the problems with inadequate: urban and industrial water supply; infrastructure (water and sewage-treatment plants and outdated water pipelines and sewage systems); protection of the drinking water resources; collection, treatment and disposal of urban and industrial wastewater; flood risk control; protection of the water ecosystems; capacities and expertise in the institutions and utility companies; etc. </a:t>
            </a:r>
            <a:endParaRPr lang="bs-Latn-BA" dirty="0">
              <a:ea typeface="Times New Roman" panose="02020603050405020304" pitchFamily="18" charset="0"/>
            </a:endParaRPr>
          </a:p>
          <a:p>
            <a:pPr indent="356235" algn="just">
              <a:lnSpc>
                <a:spcPct val="115000"/>
              </a:lnSpc>
              <a:spcAft>
                <a:spcPts val="0"/>
              </a:spcAft>
            </a:pPr>
            <a:endParaRPr lang="bs-Latn-BA" dirty="0">
              <a:ea typeface="Times New Roman" panose="02020603050405020304" pitchFamily="18" charset="0"/>
            </a:endParaRPr>
          </a:p>
          <a:p>
            <a:pPr indent="356235" algn="just">
              <a:lnSpc>
                <a:spcPct val="115000"/>
              </a:lnSpc>
              <a:spcAft>
                <a:spcPts val="0"/>
              </a:spcAft>
            </a:pPr>
            <a:r>
              <a:rPr lang="en-US" dirty="0">
                <a:ea typeface="Times New Roman" panose="02020603050405020304" pitchFamily="18" charset="0"/>
              </a:rPr>
              <a:t>Beside those problems, very significant issue is development of the institutional framework for water management sector. These problems exist due to the lack of Integrated water resources management strategy and institutional arrangement at the state level, insufficient financial support and incompatible legislation. </a:t>
            </a:r>
            <a:endParaRPr lang="hr-BA" sz="1400" dirty="0">
              <a:effectLst/>
              <a:ea typeface="Times New Roman" panose="02020603050405020304" pitchFamily="18" charset="0"/>
            </a:endParaRPr>
          </a:p>
        </p:txBody>
      </p:sp>
    </p:spTree>
    <p:extLst>
      <p:ext uri="{BB962C8B-B14F-4D97-AF65-F5344CB8AC3E}">
        <p14:creationId xmlns:p14="http://schemas.microsoft.com/office/powerpoint/2010/main" val="1490759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5" name="Title 4">
            <a:extLst>
              <a:ext uri="{FF2B5EF4-FFF2-40B4-BE49-F238E27FC236}">
                <a16:creationId xmlns:a16="http://schemas.microsoft.com/office/drawing/2014/main" id="{DB11E454-24AF-461B-A6E6-3F97E5C83775}"/>
              </a:ext>
            </a:extLst>
          </p:cNvPr>
          <p:cNvSpPr>
            <a:spLocks noGrp="1"/>
          </p:cNvSpPr>
          <p:nvPr>
            <p:ph type="title"/>
          </p:nvPr>
        </p:nvSpPr>
        <p:spPr/>
        <p:txBody>
          <a:bodyPr/>
          <a:lstStyle/>
          <a:p>
            <a:endParaRPr lang="hr-BA"/>
          </a:p>
        </p:txBody>
      </p:sp>
      <p:sp>
        <p:nvSpPr>
          <p:cNvPr id="9" name="Rectangle 8">
            <a:extLst>
              <a:ext uri="{FF2B5EF4-FFF2-40B4-BE49-F238E27FC236}">
                <a16:creationId xmlns:a16="http://schemas.microsoft.com/office/drawing/2014/main" id="{A3DB8C10-A19C-4ACD-9038-93BAD15E1A04}"/>
              </a:ext>
            </a:extLst>
          </p:cNvPr>
          <p:cNvSpPr/>
          <p:nvPr/>
        </p:nvSpPr>
        <p:spPr>
          <a:xfrm>
            <a:off x="719593" y="1900732"/>
            <a:ext cx="6400800" cy="4214744"/>
          </a:xfrm>
          <a:prstGeom prst="rect">
            <a:avLst/>
          </a:prstGeom>
        </p:spPr>
        <p:txBody>
          <a:bodyPr wrap="square">
            <a:spAutoFit/>
          </a:bodyPr>
          <a:lstStyle/>
          <a:p>
            <a:pPr indent="356235" algn="just">
              <a:lnSpc>
                <a:spcPct val="115000"/>
              </a:lnSpc>
              <a:spcAft>
                <a:spcPts val="0"/>
              </a:spcAft>
            </a:pPr>
            <a:r>
              <a:rPr lang="en-US" dirty="0">
                <a:latin typeface="+mj-lt"/>
                <a:ea typeface="Times New Roman" panose="02020603050405020304" pitchFamily="18" charset="0"/>
              </a:rPr>
              <a:t>To response to those challenges </a:t>
            </a:r>
            <a:r>
              <a:rPr lang="en-US" dirty="0" err="1">
                <a:latin typeface="+mj-lt"/>
                <a:ea typeface="Times New Roman" panose="02020603050405020304" pitchFamily="18" charset="0"/>
              </a:rPr>
              <a:t>BiH</a:t>
            </a:r>
            <a:r>
              <a:rPr lang="en-US" dirty="0">
                <a:latin typeface="+mj-lt"/>
                <a:ea typeface="Times New Roman" panose="02020603050405020304" pitchFamily="18" charset="0"/>
              </a:rPr>
              <a:t> authorities should be focused on the: (</a:t>
            </a:r>
            <a:r>
              <a:rPr lang="en-US" dirty="0" err="1">
                <a:latin typeface="+mj-lt"/>
                <a:ea typeface="Times New Roman" panose="02020603050405020304" pitchFamily="18" charset="0"/>
              </a:rPr>
              <a:t>i</a:t>
            </a:r>
            <a:r>
              <a:rPr lang="en-US" dirty="0">
                <a:latin typeface="+mj-lt"/>
                <a:ea typeface="Times New Roman" panose="02020603050405020304" pitchFamily="18" charset="0"/>
              </a:rPr>
              <a:t>) Strengthening of the institutional framework, preparation of strategic, planning and legal documents at the state level; (ii) Improving intersectoral cooperation and coordination at all level of governance; (iii) Harmonization of water legislation and planning documents with EU policy and legislation; (iv) Improving infrastructure for water management; (v) Develop adequate economical and financial instruments in water resources management. </a:t>
            </a:r>
            <a:endParaRPr lang="bs-Latn-BA" dirty="0">
              <a:latin typeface="+mj-lt"/>
              <a:ea typeface="Times New Roman" panose="02020603050405020304" pitchFamily="18" charset="0"/>
            </a:endParaRPr>
          </a:p>
          <a:p>
            <a:pPr indent="356235" algn="just">
              <a:lnSpc>
                <a:spcPct val="115000"/>
              </a:lnSpc>
              <a:spcAft>
                <a:spcPts val="0"/>
              </a:spcAft>
            </a:pPr>
            <a:r>
              <a:rPr lang="en-US" dirty="0">
                <a:latin typeface="+mj-lt"/>
                <a:ea typeface="Times New Roman" panose="02020603050405020304" pitchFamily="18" charset="0"/>
              </a:rPr>
              <a:t>The fact is that for the fulfillment of the set goals, take a long time to respond to the challenges, but well water resource management should be a priority in the development plans of each country, as well as Bosnia and Herzegovina.</a:t>
            </a:r>
            <a:endParaRPr lang="hr-BA" sz="1400" dirty="0">
              <a:effectLst/>
              <a:latin typeface="+mj-lt"/>
              <a:ea typeface="Times New Roman" panose="02020603050405020304" pitchFamily="18" charset="0"/>
            </a:endParaRPr>
          </a:p>
        </p:txBody>
      </p:sp>
    </p:spTree>
    <p:extLst>
      <p:ext uri="{BB962C8B-B14F-4D97-AF65-F5344CB8AC3E}">
        <p14:creationId xmlns:p14="http://schemas.microsoft.com/office/powerpoint/2010/main" val="1119383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2286000"/>
            <a:ext cx="8229600" cy="1143000"/>
          </a:xfrm>
        </p:spPr>
        <p:txBody>
          <a:bodyPr/>
          <a:lstStyle/>
          <a:p>
            <a:r>
              <a:rPr lang="bs-Latn-BA" dirty="0"/>
              <a:t>Thank you </a:t>
            </a:r>
            <a:r>
              <a:rPr lang="bs-Latn-BA" dirty="0">
                <a:sym typeface="Wingdings" panose="05000000000000000000" pitchFamily="2" charset="2"/>
              </a:rPr>
              <a:t></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Tree>
    <p:extLst>
      <p:ext uri="{BB962C8B-B14F-4D97-AF65-F5344CB8AC3E}">
        <p14:creationId xmlns:p14="http://schemas.microsoft.com/office/powerpoint/2010/main" val="3070071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1748046"/>
            <a:ext cx="3283215" cy="2743200"/>
          </a:xfrm>
        </p:spPr>
        <p:txBody>
          <a:bodyPr>
            <a:noAutofit/>
          </a:bodyPr>
          <a:lstStyle/>
          <a:p>
            <a:pPr algn="just"/>
            <a:r>
              <a:rPr lang="en-US" sz="1800" dirty="0"/>
              <a:t>Bosnia and Herzegovina is located in South-East Europe at the Western Balkans peninsula. The total area of the country is 51.209,2 km2, of which 51.197 km2 is land, and 12,2 km2 is the area of the sea. The total border of Bosnia and Herzegovina with the neighboring countries is 1.538 km, of which the land border is 774 km long, 751 km in the river and 13 km inland. </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5" name="Rectangle 4">
            <a:extLst>
              <a:ext uri="{FF2B5EF4-FFF2-40B4-BE49-F238E27FC236}">
                <a16:creationId xmlns:a16="http://schemas.microsoft.com/office/drawing/2014/main" id="{B14C1B3C-1D3F-461D-9AFC-FDB839498D2F}"/>
              </a:ext>
            </a:extLst>
          </p:cNvPr>
          <p:cNvSpPr/>
          <p:nvPr/>
        </p:nvSpPr>
        <p:spPr>
          <a:xfrm>
            <a:off x="2692400" y="718876"/>
            <a:ext cx="6096000" cy="461665"/>
          </a:xfrm>
          <a:prstGeom prst="rect">
            <a:avLst/>
          </a:prstGeom>
        </p:spPr>
        <p:txBody>
          <a:bodyPr wrap="square">
            <a:spAutoFit/>
          </a:bodyPr>
          <a:lstStyle/>
          <a:p>
            <a:r>
              <a:rPr lang="en-US" sz="2400" dirty="0"/>
              <a:t>1.1	Geography of Bosnia and Herzegovina</a:t>
            </a:r>
            <a:endParaRPr lang="hr-BA" sz="2400" dirty="0"/>
          </a:p>
        </p:txBody>
      </p:sp>
      <p:pic>
        <p:nvPicPr>
          <p:cNvPr id="12" name="Slika 22">
            <a:extLst>
              <a:ext uri="{FF2B5EF4-FFF2-40B4-BE49-F238E27FC236}">
                <a16:creationId xmlns:a16="http://schemas.microsoft.com/office/drawing/2014/main" id="{E3F8CEB8-2F49-434C-9084-0EBBF9636F10}"/>
              </a:ext>
            </a:extLst>
          </p:cNvPr>
          <p:cNvPicPr/>
          <p:nvPr/>
        </p:nvPicPr>
        <p:blipFill rotWithShape="1">
          <a:blip r:embed="rId6">
            <a:extLst>
              <a:ext uri="{28A0092B-C50C-407E-A947-70E740481C1C}">
                <a14:useLocalDpi xmlns:a14="http://schemas.microsoft.com/office/drawing/2010/main" val="0"/>
              </a:ext>
            </a:extLst>
          </a:blip>
          <a:srcRect t="1041" b="889"/>
          <a:stretch/>
        </p:blipFill>
        <p:spPr bwMode="auto">
          <a:xfrm>
            <a:off x="4471035" y="1601942"/>
            <a:ext cx="4317365" cy="3516137"/>
          </a:xfrm>
          <a:prstGeom prst="rect">
            <a:avLst/>
          </a:prstGeom>
          <a:noFill/>
          <a:ln>
            <a:noFill/>
          </a:ln>
          <a:extLst>
            <a:ext uri="{53640926-AAD7-44D8-BBD7-CCE9431645EC}">
              <a14:shadowObscured xmlns:a14="http://schemas.microsoft.com/office/drawing/2010/main"/>
            </a:ext>
          </a:extLst>
        </p:spPr>
      </p:pic>
      <p:sp>
        <p:nvSpPr>
          <p:cNvPr id="9" name="Rectangle 8">
            <a:extLst>
              <a:ext uri="{FF2B5EF4-FFF2-40B4-BE49-F238E27FC236}">
                <a16:creationId xmlns:a16="http://schemas.microsoft.com/office/drawing/2014/main" id="{3D7D95AD-C6F4-4DEF-B76F-F3017911001C}"/>
              </a:ext>
            </a:extLst>
          </p:cNvPr>
          <p:cNvSpPr/>
          <p:nvPr/>
        </p:nvSpPr>
        <p:spPr>
          <a:xfrm>
            <a:off x="4216400" y="5411450"/>
            <a:ext cx="4572000" cy="646331"/>
          </a:xfrm>
          <a:prstGeom prst="rect">
            <a:avLst/>
          </a:prstGeom>
        </p:spPr>
        <p:txBody>
          <a:bodyPr>
            <a:spAutoFit/>
          </a:bodyPr>
          <a:lstStyle/>
          <a:p>
            <a:pPr algn="ctr"/>
            <a:r>
              <a:rPr lang="en-US" dirty="0">
                <a:latin typeface="Calibri" panose="020F0502020204030204" pitchFamily="34" charset="0"/>
                <a:ea typeface="Calibri" panose="020F0502020204030204" pitchFamily="34" charset="0"/>
                <a:cs typeface="Times New Roman" panose="02020603050405020304" pitchFamily="18" charset="0"/>
              </a:rPr>
              <a:t>Fig. 1 Topographic map of Bosnia and Herzegovina</a:t>
            </a:r>
            <a:endParaRPr lang="hr-BA" dirty="0"/>
          </a:p>
        </p:txBody>
      </p:sp>
      <p:sp>
        <p:nvSpPr>
          <p:cNvPr id="14" name="Rectangle 13">
            <a:extLst>
              <a:ext uri="{FF2B5EF4-FFF2-40B4-BE49-F238E27FC236}">
                <a16:creationId xmlns:a16="http://schemas.microsoft.com/office/drawing/2014/main" id="{B4D20E5C-5879-47E9-BC31-B7EB7BC9C780}"/>
              </a:ext>
            </a:extLst>
          </p:cNvPr>
          <p:cNvSpPr/>
          <p:nvPr/>
        </p:nvSpPr>
        <p:spPr>
          <a:xfrm>
            <a:off x="152400" y="4887247"/>
            <a:ext cx="4419600" cy="1200329"/>
          </a:xfrm>
          <a:prstGeom prst="rect">
            <a:avLst/>
          </a:prstGeom>
        </p:spPr>
        <p:txBody>
          <a:bodyPr wrap="square">
            <a:spAutoFit/>
          </a:bodyPr>
          <a:lstStyle/>
          <a:p>
            <a:r>
              <a:rPr lang="en-US" dirty="0">
                <a:latin typeface="Calibri Light" panose="020F0302020204030204" pitchFamily="34" charset="0"/>
                <a:ea typeface="Calibri" panose="020F0502020204030204" pitchFamily="34" charset="0"/>
              </a:rPr>
              <a:t>Of the total land area, 5% are lowlands, 24% hills, 42% mountains and 29% karst . Almost 80% of territory of </a:t>
            </a:r>
            <a:r>
              <a:rPr lang="en-US" dirty="0" err="1">
                <a:latin typeface="Calibri Light" panose="020F0302020204030204" pitchFamily="34" charset="0"/>
                <a:ea typeface="Calibri" panose="020F0502020204030204" pitchFamily="34" charset="0"/>
              </a:rPr>
              <a:t>BiH</a:t>
            </a:r>
            <a:r>
              <a:rPr lang="en-US" dirty="0">
                <a:latin typeface="Calibri Light" panose="020F0302020204030204" pitchFamily="34" charset="0"/>
                <a:ea typeface="Calibri" panose="020F0502020204030204" pitchFamily="34" charset="0"/>
              </a:rPr>
              <a:t> spreads between 200 m and 1500 m above the sea level </a:t>
            </a:r>
            <a:endParaRPr lang="hr-BA" dirty="0"/>
          </a:p>
        </p:txBody>
      </p:sp>
    </p:spTree>
    <p:extLst>
      <p:ext uri="{BB962C8B-B14F-4D97-AF65-F5344CB8AC3E}">
        <p14:creationId xmlns:p14="http://schemas.microsoft.com/office/powerpoint/2010/main" val="3188428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3" name="Rectangle 2">
            <a:extLst>
              <a:ext uri="{FF2B5EF4-FFF2-40B4-BE49-F238E27FC236}">
                <a16:creationId xmlns:a16="http://schemas.microsoft.com/office/drawing/2014/main" id="{EA317674-8089-4366-A981-3133F42872DC}"/>
              </a:ext>
            </a:extLst>
          </p:cNvPr>
          <p:cNvSpPr/>
          <p:nvPr/>
        </p:nvSpPr>
        <p:spPr>
          <a:xfrm>
            <a:off x="2438400" y="594658"/>
            <a:ext cx="6934200" cy="830997"/>
          </a:xfrm>
          <a:prstGeom prst="rect">
            <a:avLst/>
          </a:prstGeom>
        </p:spPr>
        <p:txBody>
          <a:bodyPr wrap="square">
            <a:spAutoFit/>
          </a:bodyPr>
          <a:lstStyle/>
          <a:p>
            <a:pPr algn="ctr"/>
            <a:r>
              <a:rPr lang="en-US" sz="2400" dirty="0"/>
              <a:t>1.2	Hydrographic characteristics of Bosnia and Herzegovina</a:t>
            </a:r>
            <a:endParaRPr lang="hr-BA" sz="2400" dirty="0"/>
          </a:p>
        </p:txBody>
      </p:sp>
      <p:sp>
        <p:nvSpPr>
          <p:cNvPr id="5" name="Rectangle 4">
            <a:extLst>
              <a:ext uri="{FF2B5EF4-FFF2-40B4-BE49-F238E27FC236}">
                <a16:creationId xmlns:a16="http://schemas.microsoft.com/office/drawing/2014/main" id="{59C14290-15F8-4BB0-A9F6-DB5B4550E070}"/>
              </a:ext>
            </a:extLst>
          </p:cNvPr>
          <p:cNvSpPr/>
          <p:nvPr/>
        </p:nvSpPr>
        <p:spPr>
          <a:xfrm>
            <a:off x="125730" y="1480281"/>
            <a:ext cx="4404360" cy="2031325"/>
          </a:xfrm>
          <a:prstGeom prst="rect">
            <a:avLst/>
          </a:prstGeom>
        </p:spPr>
        <p:txBody>
          <a:bodyPr wrap="square">
            <a:spAutoFit/>
          </a:bodyPr>
          <a:lstStyle/>
          <a:p>
            <a:pPr algn="just"/>
            <a:r>
              <a:rPr lang="en-US" dirty="0">
                <a:latin typeface="Calibri Light" panose="020F0302020204030204" pitchFamily="34" charset="0"/>
                <a:ea typeface="Calibri" panose="020F0502020204030204" pitchFamily="34" charset="0"/>
              </a:rPr>
              <a:t>Bosnia and Herzegovina has significant water resources that represent one of the base economic potential. </a:t>
            </a:r>
            <a:endParaRPr lang="bs-Latn-BA" dirty="0">
              <a:latin typeface="Calibri Light" panose="020F0302020204030204" pitchFamily="34" charset="0"/>
              <a:ea typeface="Calibri" panose="020F0502020204030204" pitchFamily="34" charset="0"/>
            </a:endParaRPr>
          </a:p>
          <a:p>
            <a:pPr algn="just"/>
            <a:r>
              <a:rPr lang="en-US" dirty="0"/>
              <a:t>Hydrographically, Bosnia and Herzegovina belongs to Black (75%) and Adriatic Sea (25%) basins.</a:t>
            </a:r>
            <a:endParaRPr lang="hr-BA" dirty="0"/>
          </a:p>
          <a:p>
            <a:pPr algn="just"/>
            <a:endParaRPr lang="hr-BA" dirty="0"/>
          </a:p>
        </p:txBody>
      </p:sp>
      <p:pic>
        <p:nvPicPr>
          <p:cNvPr id="12" name="Picture 11">
            <a:extLst>
              <a:ext uri="{FF2B5EF4-FFF2-40B4-BE49-F238E27FC236}">
                <a16:creationId xmlns:a16="http://schemas.microsoft.com/office/drawing/2014/main" id="{CE2D6751-764B-412A-BE1C-751D76E6A067}"/>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4739640" y="1641098"/>
            <a:ext cx="4404360" cy="2999740"/>
          </a:xfrm>
          <a:prstGeom prst="rect">
            <a:avLst/>
          </a:prstGeom>
          <a:noFill/>
        </p:spPr>
      </p:pic>
      <p:sp>
        <p:nvSpPr>
          <p:cNvPr id="9" name="Rectangle 8">
            <a:extLst>
              <a:ext uri="{FF2B5EF4-FFF2-40B4-BE49-F238E27FC236}">
                <a16:creationId xmlns:a16="http://schemas.microsoft.com/office/drawing/2014/main" id="{A2EDCAD5-A0F2-4F43-B1D3-576D324A65BB}"/>
              </a:ext>
            </a:extLst>
          </p:cNvPr>
          <p:cNvSpPr/>
          <p:nvPr/>
        </p:nvSpPr>
        <p:spPr>
          <a:xfrm>
            <a:off x="4655820" y="4608776"/>
            <a:ext cx="4572000" cy="646331"/>
          </a:xfrm>
          <a:prstGeom prst="rect">
            <a:avLst/>
          </a:prstGeom>
        </p:spPr>
        <p:txBody>
          <a:bodyPr>
            <a:spAutoFit/>
          </a:bodyPr>
          <a:lstStyle/>
          <a:p>
            <a:pPr algn="ctr"/>
            <a:r>
              <a:rPr lang="en-US" dirty="0">
                <a:latin typeface="Calibri Light" panose="020F0302020204030204" pitchFamily="34" charset="0"/>
                <a:ea typeface="Calibri" panose="020F0502020204030204" pitchFamily="34" charset="0"/>
              </a:rPr>
              <a:t>Fig. 2  Major River Basins and the related sub-basins in BH</a:t>
            </a:r>
            <a:endParaRPr lang="hr-BA" dirty="0"/>
          </a:p>
        </p:txBody>
      </p:sp>
      <p:sp>
        <p:nvSpPr>
          <p:cNvPr id="13" name="Rectangle 12">
            <a:extLst>
              <a:ext uri="{FF2B5EF4-FFF2-40B4-BE49-F238E27FC236}">
                <a16:creationId xmlns:a16="http://schemas.microsoft.com/office/drawing/2014/main" id="{31394CFB-8873-474F-994B-CFBC7E2E7851}"/>
              </a:ext>
            </a:extLst>
          </p:cNvPr>
          <p:cNvSpPr/>
          <p:nvPr/>
        </p:nvSpPr>
        <p:spPr>
          <a:xfrm>
            <a:off x="0" y="3290129"/>
            <a:ext cx="4572000" cy="1561005"/>
          </a:xfrm>
          <a:prstGeom prst="rect">
            <a:avLst/>
          </a:prstGeom>
        </p:spPr>
        <p:txBody>
          <a:bodyPr>
            <a:spAutoFit/>
          </a:bodyPr>
          <a:lstStyle/>
          <a:p>
            <a:pPr indent="356235">
              <a:lnSpc>
                <a:spcPct val="107000"/>
              </a:lnSpc>
              <a:spcAft>
                <a:spcPts val="800"/>
              </a:spcAft>
            </a:pPr>
            <a:r>
              <a:rPr lang="en-US" dirty="0">
                <a:latin typeface="Calibri Light" panose="020F0302020204030204" pitchFamily="34" charset="0"/>
                <a:ea typeface="Calibri" panose="020F0502020204030204" pitchFamily="34" charset="0"/>
                <a:cs typeface="Times New Roman" panose="02020603050405020304" pitchFamily="18" charset="0"/>
              </a:rPr>
              <a:t>According to the World Bank report [</a:t>
            </a:r>
            <a:r>
              <a:rPr lang="bs-Latn-BA" dirty="0">
                <a:latin typeface="Calibri Light" panose="020F0302020204030204" pitchFamily="34" charset="0"/>
                <a:ea typeface="Calibri" panose="020F0502020204030204" pitchFamily="34" charset="0"/>
                <a:cs typeface="Times New Roman" panose="02020603050405020304" pitchFamily="18" charset="0"/>
              </a:rPr>
              <a:t>2003</a:t>
            </a:r>
            <a:r>
              <a:rPr lang="en-US" dirty="0">
                <a:latin typeface="Calibri Light" panose="020F0302020204030204" pitchFamily="34" charset="0"/>
                <a:ea typeface="Calibri" panose="020F0502020204030204" pitchFamily="34" charset="0"/>
                <a:cs typeface="Times New Roman" panose="02020603050405020304" pitchFamily="18" charset="0"/>
              </a:rPr>
              <a:t>], the relative annual availability of water resources per capita rank Bosnia and Herzegovina in the countries of "average water availability" between 5.000-10.000 m3/capita.</a:t>
            </a:r>
            <a:endParaRPr lang="hr-BA"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39629A52-67D0-4CD0-B983-345827A950E9}"/>
              </a:ext>
            </a:extLst>
          </p:cNvPr>
          <p:cNvSpPr/>
          <p:nvPr/>
        </p:nvSpPr>
        <p:spPr>
          <a:xfrm>
            <a:off x="71120" y="5321454"/>
            <a:ext cx="8615680" cy="1200329"/>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Annual precipitation amounts range from 800 mm in the north along the Sava River to 2000 mm in the central and southeastern mountainous regions of the country (period 1961-1990). Average annual precipitation in </a:t>
            </a:r>
            <a:r>
              <a:rPr lang="en-US" dirty="0" err="1">
                <a:latin typeface="Calibri" panose="020F0502020204030204" pitchFamily="34" charset="0"/>
                <a:ea typeface="Calibri" panose="020F0502020204030204" pitchFamily="34" charset="0"/>
                <a:cs typeface="Times New Roman" panose="02020603050405020304" pitchFamily="18" charset="0"/>
              </a:rPr>
              <a:t>BiH</a:t>
            </a:r>
            <a:r>
              <a:rPr lang="en-US" dirty="0">
                <a:latin typeface="Calibri" panose="020F0502020204030204" pitchFamily="34" charset="0"/>
                <a:ea typeface="Calibri" panose="020F0502020204030204" pitchFamily="34" charset="0"/>
                <a:cs typeface="Times New Roman" panose="02020603050405020304" pitchFamily="18" charset="0"/>
              </a:rPr>
              <a:t> is about 1,250 mm. </a:t>
            </a:r>
            <a:endParaRPr lang="bs-Latn-BA" dirty="0">
              <a:latin typeface="Calibri" panose="020F0502020204030204" pitchFamily="34" charset="0"/>
              <a:ea typeface="Calibri" panose="020F0502020204030204" pitchFamily="34" charset="0"/>
              <a:cs typeface="Times New Roman" panose="02020603050405020304" pitchFamily="18" charset="0"/>
            </a:endParaRPr>
          </a:p>
          <a:p>
            <a:r>
              <a:rPr lang="en-US" b="1" dirty="0">
                <a:latin typeface="Calibri" panose="020F0502020204030204" pitchFamily="34" charset="0"/>
                <a:ea typeface="Calibri" panose="020F0502020204030204" pitchFamily="34" charset="0"/>
                <a:cs typeface="Times New Roman" panose="02020603050405020304" pitchFamily="18" charset="0"/>
              </a:rPr>
              <a:t>However, it is not evenly distributed, either spatially or temporally </a:t>
            </a:r>
            <a:endParaRPr lang="hr-BA" b="1" dirty="0"/>
          </a:p>
        </p:txBody>
      </p:sp>
    </p:spTree>
    <p:extLst>
      <p:ext uri="{BB962C8B-B14F-4D97-AF65-F5344CB8AC3E}">
        <p14:creationId xmlns:p14="http://schemas.microsoft.com/office/powerpoint/2010/main" val="3063648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pic>
        <p:nvPicPr>
          <p:cNvPr id="9" name="Slika 12">
            <a:extLst>
              <a:ext uri="{FF2B5EF4-FFF2-40B4-BE49-F238E27FC236}">
                <a16:creationId xmlns:a16="http://schemas.microsoft.com/office/drawing/2014/main" id="{27D4FDF4-735B-43CD-BB20-98CB643B9ABA}"/>
              </a:ext>
            </a:extLst>
          </p:cNvPr>
          <p:cNvPicPr/>
          <p:nvPr/>
        </p:nvPicPr>
        <p:blipFill rotWithShape="1">
          <a:blip r:embed="rId6"/>
          <a:srcRect l="30919" t="6174" r="25611" b="17124"/>
          <a:stretch/>
        </p:blipFill>
        <p:spPr bwMode="auto">
          <a:xfrm>
            <a:off x="5410200" y="78914"/>
            <a:ext cx="3665706" cy="3883486"/>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8B6EF8E0-18AC-4CC1-887E-4438C23C13E9}"/>
              </a:ext>
            </a:extLst>
          </p:cNvPr>
          <p:cNvSpPr/>
          <p:nvPr/>
        </p:nvSpPr>
        <p:spPr>
          <a:xfrm>
            <a:off x="5909921" y="3812632"/>
            <a:ext cx="2971800" cy="954107"/>
          </a:xfrm>
          <a:prstGeom prst="rect">
            <a:avLst/>
          </a:prstGeom>
        </p:spPr>
        <p:txBody>
          <a:bodyPr wrap="square">
            <a:spAutoFit/>
          </a:bodyPr>
          <a:lstStyle/>
          <a:p>
            <a:r>
              <a:rPr lang="en-US" sz="1400" dirty="0">
                <a:latin typeface="Calibri Light" panose="020F0302020204030204" pitchFamily="34" charset="0"/>
                <a:ea typeface="Calibri" panose="020F0502020204030204" pitchFamily="34" charset="0"/>
              </a:rPr>
              <a:t>Fig. 3 The average surface </a:t>
            </a:r>
            <a:r>
              <a:rPr lang="bs-Latn-BA" sz="1400" dirty="0">
                <a:latin typeface="Calibri Light" panose="020F0302020204030204" pitchFamily="34" charset="0"/>
                <a:ea typeface="Calibri" panose="020F0502020204030204" pitchFamily="34" charset="0"/>
              </a:rPr>
              <a:t>discharge </a:t>
            </a:r>
            <a:r>
              <a:rPr lang="en-US" sz="1400" dirty="0">
                <a:latin typeface="Calibri Light" panose="020F0302020204030204" pitchFamily="34" charset="0"/>
                <a:ea typeface="Calibri" panose="020F0502020204030204" pitchFamily="34" charset="0"/>
              </a:rPr>
              <a:t>in </a:t>
            </a:r>
            <a:r>
              <a:rPr lang="en-US" sz="1400" dirty="0" err="1">
                <a:latin typeface="Calibri Light" panose="020F0302020204030204" pitchFamily="34" charset="0"/>
                <a:ea typeface="Calibri" panose="020F0502020204030204" pitchFamily="34" charset="0"/>
              </a:rPr>
              <a:t>BiH</a:t>
            </a:r>
            <a:r>
              <a:rPr lang="en-US" sz="1400" dirty="0">
                <a:latin typeface="Calibri Light" panose="020F0302020204030204" pitchFamily="34" charset="0"/>
                <a:ea typeface="Calibri" panose="020F0502020204030204" pitchFamily="34" charset="0"/>
              </a:rPr>
              <a:t> (l/s/km2), according to the flows registered in the profiles of surface watercourses</a:t>
            </a:r>
            <a:endParaRPr lang="hr-BA" sz="1400" dirty="0"/>
          </a:p>
        </p:txBody>
      </p:sp>
      <p:graphicFrame>
        <p:nvGraphicFramePr>
          <p:cNvPr id="13" name="Table 12">
            <a:extLst>
              <a:ext uri="{FF2B5EF4-FFF2-40B4-BE49-F238E27FC236}">
                <a16:creationId xmlns:a16="http://schemas.microsoft.com/office/drawing/2014/main" id="{7541C9CB-5575-4B1A-8A8C-68F77F7F2513}"/>
              </a:ext>
            </a:extLst>
          </p:cNvPr>
          <p:cNvGraphicFramePr>
            <a:graphicFrameLocks noGrp="1"/>
          </p:cNvGraphicFramePr>
          <p:nvPr>
            <p:extLst>
              <p:ext uri="{D42A27DB-BD31-4B8C-83A1-F6EECF244321}">
                <p14:modId xmlns:p14="http://schemas.microsoft.com/office/powerpoint/2010/main" val="2231571361"/>
              </p:ext>
            </p:extLst>
          </p:nvPr>
        </p:nvGraphicFramePr>
        <p:xfrm>
          <a:off x="304800" y="5002815"/>
          <a:ext cx="8229600" cy="1287782"/>
        </p:xfrm>
        <a:graphic>
          <a:graphicData uri="http://schemas.openxmlformats.org/drawingml/2006/table">
            <a:tbl>
              <a:tblPr firstRow="1" firstCol="1" bandRow="1"/>
              <a:tblGrid>
                <a:gridCol w="914400">
                  <a:extLst>
                    <a:ext uri="{9D8B030D-6E8A-4147-A177-3AD203B41FA5}">
                      <a16:colId xmlns:a16="http://schemas.microsoft.com/office/drawing/2014/main" val="570511606"/>
                    </a:ext>
                  </a:extLst>
                </a:gridCol>
                <a:gridCol w="914400">
                  <a:extLst>
                    <a:ext uri="{9D8B030D-6E8A-4147-A177-3AD203B41FA5}">
                      <a16:colId xmlns:a16="http://schemas.microsoft.com/office/drawing/2014/main" val="323333650"/>
                    </a:ext>
                  </a:extLst>
                </a:gridCol>
                <a:gridCol w="914400">
                  <a:extLst>
                    <a:ext uri="{9D8B030D-6E8A-4147-A177-3AD203B41FA5}">
                      <a16:colId xmlns:a16="http://schemas.microsoft.com/office/drawing/2014/main" val="2345882791"/>
                    </a:ext>
                  </a:extLst>
                </a:gridCol>
                <a:gridCol w="914400">
                  <a:extLst>
                    <a:ext uri="{9D8B030D-6E8A-4147-A177-3AD203B41FA5}">
                      <a16:colId xmlns:a16="http://schemas.microsoft.com/office/drawing/2014/main" val="894029087"/>
                    </a:ext>
                  </a:extLst>
                </a:gridCol>
                <a:gridCol w="914400">
                  <a:extLst>
                    <a:ext uri="{9D8B030D-6E8A-4147-A177-3AD203B41FA5}">
                      <a16:colId xmlns:a16="http://schemas.microsoft.com/office/drawing/2014/main" val="1381166288"/>
                    </a:ext>
                  </a:extLst>
                </a:gridCol>
                <a:gridCol w="914400">
                  <a:extLst>
                    <a:ext uri="{9D8B030D-6E8A-4147-A177-3AD203B41FA5}">
                      <a16:colId xmlns:a16="http://schemas.microsoft.com/office/drawing/2014/main" val="1370237861"/>
                    </a:ext>
                  </a:extLst>
                </a:gridCol>
                <a:gridCol w="914400">
                  <a:extLst>
                    <a:ext uri="{9D8B030D-6E8A-4147-A177-3AD203B41FA5}">
                      <a16:colId xmlns:a16="http://schemas.microsoft.com/office/drawing/2014/main" val="679435731"/>
                    </a:ext>
                  </a:extLst>
                </a:gridCol>
                <a:gridCol w="914400">
                  <a:extLst>
                    <a:ext uri="{9D8B030D-6E8A-4147-A177-3AD203B41FA5}">
                      <a16:colId xmlns:a16="http://schemas.microsoft.com/office/drawing/2014/main" val="228021131"/>
                    </a:ext>
                  </a:extLst>
                </a:gridCol>
                <a:gridCol w="914400">
                  <a:extLst>
                    <a:ext uri="{9D8B030D-6E8A-4147-A177-3AD203B41FA5}">
                      <a16:colId xmlns:a16="http://schemas.microsoft.com/office/drawing/2014/main" val="155665180"/>
                    </a:ext>
                  </a:extLst>
                </a:gridCol>
              </a:tblGrid>
              <a:tr h="0">
                <a:tc rowSpan="2">
                  <a:txBody>
                    <a:bodyPr/>
                    <a:lstStyle/>
                    <a:p>
                      <a:pPr algn="ctr">
                        <a:lnSpc>
                          <a:spcPct val="115000"/>
                        </a:lnSpc>
                        <a:spcAft>
                          <a:spcPts val="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Basin</a:t>
                      </a:r>
                      <a:endParaRPr lang="hr-B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Area (km</a:t>
                      </a:r>
                      <a:r>
                        <a:rPr lang="en-US" sz="1100" b="1" baseline="3000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a:t>
                      </a:r>
                      <a:endParaRPr lang="hr-B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No. of inhabitants (1991.)</a:t>
                      </a:r>
                      <a:endParaRPr lang="hr-B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15000"/>
                        </a:lnSpc>
                        <a:spcAft>
                          <a:spcPts val="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Average Discharge</a:t>
                      </a:r>
                      <a:endParaRPr lang="hr-B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r-BA"/>
                    </a:p>
                  </a:txBody>
                  <a:tcPr/>
                </a:tc>
                <a:tc hMerge="1">
                  <a:txBody>
                    <a:bodyPr/>
                    <a:lstStyle/>
                    <a:p>
                      <a:endParaRPr lang="hr-BA"/>
                    </a:p>
                  </a:txBody>
                  <a:tcPr/>
                </a:tc>
                <a:tc gridSpan="3">
                  <a:txBody>
                    <a:bodyPr/>
                    <a:lstStyle/>
                    <a:p>
                      <a:pPr algn="ctr">
                        <a:lnSpc>
                          <a:spcPct val="115000"/>
                        </a:lnSpc>
                        <a:spcAft>
                          <a:spcPts val="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Minimal Discharge</a:t>
                      </a:r>
                      <a:endParaRPr lang="hr-B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hr-BA"/>
                    </a:p>
                  </a:txBody>
                  <a:tcPr/>
                </a:tc>
                <a:tc hMerge="1">
                  <a:txBody>
                    <a:bodyPr/>
                    <a:lstStyle/>
                    <a:p>
                      <a:endParaRPr lang="hr-BA"/>
                    </a:p>
                  </a:txBody>
                  <a:tcPr/>
                </a:tc>
                <a:extLst>
                  <a:ext uri="{0D108BD9-81ED-4DB2-BD59-A6C34878D82A}">
                    <a16:rowId xmlns:a16="http://schemas.microsoft.com/office/drawing/2014/main" val="2284080218"/>
                  </a:ext>
                </a:extLst>
              </a:tr>
              <a:tr h="0">
                <a:tc vMerge="1">
                  <a:txBody>
                    <a:bodyPr/>
                    <a:lstStyle/>
                    <a:p>
                      <a:endParaRPr lang="hr-BA"/>
                    </a:p>
                  </a:txBody>
                  <a:tcPr/>
                </a:tc>
                <a:tc vMerge="1">
                  <a:txBody>
                    <a:bodyPr/>
                    <a:lstStyle/>
                    <a:p>
                      <a:endParaRPr lang="hr-BA"/>
                    </a:p>
                  </a:txBody>
                  <a:tcPr/>
                </a:tc>
                <a:tc vMerge="1">
                  <a:txBody>
                    <a:bodyPr/>
                    <a:lstStyle/>
                    <a:p>
                      <a:endParaRPr lang="hr-BA"/>
                    </a:p>
                  </a:txBody>
                  <a:tcPr/>
                </a:tc>
                <a:tc>
                  <a:txBody>
                    <a:bodyPr/>
                    <a:lstStyle/>
                    <a:p>
                      <a:pPr algn="ctr">
                        <a:lnSpc>
                          <a:spcPct val="115000"/>
                        </a:lnSpc>
                        <a:spcAft>
                          <a:spcPts val="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m</a:t>
                      </a:r>
                      <a:r>
                        <a:rPr lang="en-US" sz="1100" b="1" baseline="3000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/s</a:t>
                      </a:r>
                      <a:endParaRPr lang="hr-B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l/s/km</a:t>
                      </a:r>
                      <a:r>
                        <a:rPr lang="en-US" sz="1100" b="1" baseline="300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hr-B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l/s/capita</a:t>
                      </a:r>
                      <a:endParaRPr lang="hr-B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m</a:t>
                      </a:r>
                      <a:r>
                        <a:rPr lang="en-US" sz="1100" b="1" baseline="3000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/s</a:t>
                      </a:r>
                      <a:endParaRPr lang="hr-B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l/s/km</a:t>
                      </a:r>
                      <a:r>
                        <a:rPr lang="en-US" sz="1100" b="1" baseline="3000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hr-B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b="1">
                          <a:effectLst/>
                          <a:latin typeface="Times New Roman" panose="02020603050405020304" pitchFamily="18" charset="0"/>
                          <a:ea typeface="Times New Roman" panose="02020603050405020304" pitchFamily="18" charset="0"/>
                          <a:cs typeface="Times New Roman" panose="02020603050405020304" pitchFamily="18" charset="0"/>
                        </a:rPr>
                        <a:t>l/s/capita</a:t>
                      </a:r>
                      <a:endParaRPr lang="hr-B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5349257"/>
                  </a:ext>
                </a:extLst>
              </a:tr>
              <a:tr h="0">
                <a:tc>
                  <a:txBody>
                    <a:bodyPr/>
                    <a:lstStyle/>
                    <a:p>
                      <a:pPr algn="l">
                        <a:lnSpc>
                          <a:spcPct val="115000"/>
                        </a:lnSpc>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Black Sea </a:t>
                      </a:r>
                      <a:endParaRPr lang="hr-B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38.719</a:t>
                      </a:r>
                      <a:endParaRPr lang="hr-B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4. 012.266</a:t>
                      </a:r>
                      <a:endParaRPr lang="hr-B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722</a:t>
                      </a:r>
                      <a:endParaRPr lang="hr-B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hr-B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0,18</a:t>
                      </a:r>
                      <a:endParaRPr lang="hr-B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118</a:t>
                      </a:r>
                      <a:endParaRPr lang="hr-B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hr-B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0,03</a:t>
                      </a:r>
                      <a:endParaRPr lang="hr-B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3491157"/>
                  </a:ext>
                </a:extLst>
              </a:tr>
              <a:tr h="0">
                <a:tc>
                  <a:txBody>
                    <a:bodyPr/>
                    <a:lstStyle/>
                    <a:p>
                      <a:pPr algn="l">
                        <a:lnSpc>
                          <a:spcPct val="115000"/>
                        </a:lnSpc>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Adriatic Sea </a:t>
                      </a:r>
                      <a:endParaRPr lang="hr-B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12.410</a:t>
                      </a:r>
                      <a:endParaRPr lang="hr-B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515.366</a:t>
                      </a:r>
                      <a:endParaRPr lang="hr-B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433</a:t>
                      </a:r>
                      <a:endParaRPr lang="hr-B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35</a:t>
                      </a:r>
                      <a:endParaRPr lang="hr-B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0,84</a:t>
                      </a:r>
                      <a:endParaRPr lang="hr-B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58</a:t>
                      </a:r>
                      <a:endParaRPr lang="hr-B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4,7</a:t>
                      </a:r>
                      <a:endParaRPr lang="hr-B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0,11</a:t>
                      </a:r>
                      <a:endParaRPr lang="hr-B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576448"/>
                  </a:ext>
                </a:extLst>
              </a:tr>
              <a:tr h="0">
                <a:tc>
                  <a:txBody>
                    <a:bodyPr/>
                    <a:lstStyle/>
                    <a:p>
                      <a:pPr algn="l">
                        <a:lnSpc>
                          <a:spcPct val="115000"/>
                        </a:lnSpc>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Bosnia and Herzegovina</a:t>
                      </a:r>
                      <a:endParaRPr lang="hr-B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51.129</a:t>
                      </a:r>
                      <a:endParaRPr lang="hr-B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4.527.626</a:t>
                      </a:r>
                      <a:endParaRPr lang="hr-B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1.155</a:t>
                      </a:r>
                      <a:endParaRPr lang="hr-B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23</a:t>
                      </a:r>
                      <a:endParaRPr lang="hr-B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0,25</a:t>
                      </a:r>
                      <a:endParaRPr lang="hr-B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176</a:t>
                      </a:r>
                      <a:endParaRPr lang="hr-B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a:effectLst/>
                          <a:latin typeface="Times New Roman" panose="02020603050405020304" pitchFamily="18" charset="0"/>
                          <a:ea typeface="Times New Roman" panose="02020603050405020304" pitchFamily="18" charset="0"/>
                          <a:cs typeface="Times New Roman" panose="02020603050405020304" pitchFamily="18" charset="0"/>
                        </a:rPr>
                        <a:t>3,5</a:t>
                      </a:r>
                      <a:endParaRPr lang="hr-BA" sz="105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100" dirty="0">
                          <a:effectLst/>
                          <a:latin typeface="Times New Roman" panose="02020603050405020304" pitchFamily="18" charset="0"/>
                          <a:ea typeface="Times New Roman" panose="02020603050405020304" pitchFamily="18" charset="0"/>
                          <a:cs typeface="Times New Roman" panose="02020603050405020304" pitchFamily="18" charset="0"/>
                        </a:rPr>
                        <a:t>0,04</a:t>
                      </a:r>
                      <a:endParaRPr lang="hr-BA"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9293661"/>
                  </a:ext>
                </a:extLst>
              </a:tr>
            </a:tbl>
          </a:graphicData>
        </a:graphic>
      </p:graphicFrame>
      <p:sp>
        <p:nvSpPr>
          <p:cNvPr id="14" name="Rectangle 2">
            <a:extLst>
              <a:ext uri="{FF2B5EF4-FFF2-40B4-BE49-F238E27FC236}">
                <a16:creationId xmlns:a16="http://schemas.microsoft.com/office/drawing/2014/main" id="{9874449D-BE59-4ACB-A032-05CC0FCC807C}"/>
              </a:ext>
            </a:extLst>
          </p:cNvPr>
          <p:cNvSpPr>
            <a:spLocks noChangeArrowheads="1"/>
          </p:cNvSpPr>
          <p:nvPr/>
        </p:nvSpPr>
        <p:spPr bwMode="auto">
          <a:xfrm>
            <a:off x="68094" y="1296091"/>
            <a:ext cx="5030567"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556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355600" algn="just" defTabSz="914400" rtl="0" eaLnBrk="0" fontAlgn="base" latinLnBrk="0" hangingPunct="0">
              <a:lnSpc>
                <a:spcPct val="100000"/>
              </a:lnSpc>
              <a:spcBef>
                <a:spcPct val="0"/>
              </a:spcBef>
              <a:spcAft>
                <a:spcPct val="0"/>
              </a:spcAft>
              <a:buClrTx/>
              <a:buSzTx/>
              <a:buFontTx/>
              <a:buNone/>
              <a:tabLst/>
            </a:pPr>
            <a:r>
              <a:rPr lang="en-US" altLang="sr-Latn-RS" dirty="0">
                <a:latin typeface="Calibri Light" panose="020F0302020204030204" pitchFamily="34" charset="0"/>
              </a:rPr>
              <a:t>Based on date given in the Table </a:t>
            </a:r>
            <a:r>
              <a:rPr lang="bs-Latn-BA" altLang="sr-Latn-RS" dirty="0">
                <a:latin typeface="Calibri Light" panose="020F0302020204030204" pitchFamily="34" charset="0"/>
              </a:rPr>
              <a:t>1</a:t>
            </a:r>
            <a:r>
              <a:rPr lang="en-US" altLang="sr-Latn-RS" dirty="0">
                <a:latin typeface="Calibri Light" panose="020F0302020204030204" pitchFamily="34" charset="0"/>
              </a:rPr>
              <a:t>. it could be concluded that ¾ area of Bosnia and </a:t>
            </a:r>
            <a:r>
              <a:rPr lang="en-US" altLang="sr-Latn-RS" dirty="0" err="1">
                <a:latin typeface="Calibri Light" panose="020F0302020204030204" pitchFamily="34" charset="0"/>
              </a:rPr>
              <a:t>Hezegovina</a:t>
            </a:r>
            <a:r>
              <a:rPr lang="en-US" altLang="sr-Latn-RS" dirty="0">
                <a:latin typeface="Calibri Light" panose="020F0302020204030204" pitchFamily="34" charset="0"/>
              </a:rPr>
              <a:t> discharge towards Black Sea has two times less average discharge (18 l/s/km2) compared to ¼ of the country area that belongs to Adriatic Sea, where the average discharge is 35 l/s/km2.</a:t>
            </a:r>
            <a:endParaRPr lang="bs-Latn-BA" altLang="sr-Latn-RS" dirty="0">
              <a:latin typeface="Calibri Light" panose="020F0302020204030204" pitchFamily="34" charset="0"/>
            </a:endParaRPr>
          </a:p>
          <a:p>
            <a:pPr marL="0" marR="0" lvl="0" indent="355600" algn="just" defTabSz="914400" rtl="0" eaLnBrk="0" fontAlgn="base" latinLnBrk="0" hangingPunct="0">
              <a:lnSpc>
                <a:spcPct val="100000"/>
              </a:lnSpc>
              <a:spcBef>
                <a:spcPct val="0"/>
              </a:spcBef>
              <a:spcAft>
                <a:spcPct val="0"/>
              </a:spcAft>
              <a:buClrTx/>
              <a:buSzTx/>
              <a:buFontTx/>
              <a:buNone/>
              <a:tabLst/>
            </a:pPr>
            <a:r>
              <a:rPr lang="en-US" altLang="sr-Latn-RS" dirty="0">
                <a:latin typeface="Calibri Light" panose="020F0302020204030204" pitchFamily="34" charset="0"/>
              </a:rPr>
              <a:t> Also, around 88% of the population lives on the territory of the Black Sea Basin and the average discharge is about 0.1</a:t>
            </a:r>
            <a:r>
              <a:rPr lang="bs-Latn-BA" altLang="sr-Latn-RS" dirty="0">
                <a:latin typeface="Calibri Light" panose="020F0302020204030204" pitchFamily="34" charset="0"/>
              </a:rPr>
              <a:t>8</a:t>
            </a:r>
            <a:r>
              <a:rPr lang="en-US" altLang="sr-Latn-RS" dirty="0">
                <a:latin typeface="Calibri Light" panose="020F0302020204030204" pitchFamily="34" charset="0"/>
              </a:rPr>
              <a:t> l /s/capita, which is five times less than in the Adriatic Sea Basin, where the average discharge is about 0.84 l/s/capita. </a:t>
            </a:r>
          </a:p>
        </p:txBody>
      </p:sp>
      <p:sp>
        <p:nvSpPr>
          <p:cNvPr id="15" name="Rectangle 14">
            <a:extLst>
              <a:ext uri="{FF2B5EF4-FFF2-40B4-BE49-F238E27FC236}">
                <a16:creationId xmlns:a16="http://schemas.microsoft.com/office/drawing/2014/main" id="{323AE75D-CB30-4526-B1D1-0900F783A7E0}"/>
              </a:ext>
            </a:extLst>
          </p:cNvPr>
          <p:cNvSpPr/>
          <p:nvPr/>
        </p:nvSpPr>
        <p:spPr>
          <a:xfrm>
            <a:off x="152400" y="4668023"/>
            <a:ext cx="7508240" cy="307777"/>
          </a:xfrm>
          <a:prstGeom prst="rect">
            <a:avLst/>
          </a:prstGeom>
        </p:spPr>
        <p:txBody>
          <a:bodyPr wrap="square">
            <a:spAutoFit/>
          </a:bodyPr>
          <a:lstStyle/>
          <a:p>
            <a:pPr lvl="0" indent="355600" algn="just" eaLnBrk="0" fontAlgn="base" hangingPunct="0">
              <a:spcBef>
                <a:spcPct val="0"/>
              </a:spcBef>
              <a:spcAft>
                <a:spcPct val="0"/>
              </a:spcAft>
            </a:pPr>
            <a:r>
              <a:rPr lang="en-US" altLang="sr-Latn-RS" sz="1400" b="1" dirty="0">
                <a:ea typeface="Times New Roman" panose="02020603050405020304" pitchFamily="18" charset="0"/>
              </a:rPr>
              <a:t>Table </a:t>
            </a:r>
            <a:r>
              <a:rPr lang="bs-Latn-BA" altLang="sr-Latn-RS" sz="1400" b="1" dirty="0">
                <a:ea typeface="Times New Roman" panose="02020603050405020304" pitchFamily="18" charset="0"/>
              </a:rPr>
              <a:t>1</a:t>
            </a:r>
            <a:r>
              <a:rPr lang="en-US" altLang="sr-Latn-RS" sz="1400" dirty="0">
                <a:ea typeface="Times New Roman" panose="02020603050405020304" pitchFamily="18" charset="0"/>
              </a:rPr>
              <a:t> Specific discharges of average and minimum water flow in Bosnia and Herzegovina</a:t>
            </a:r>
            <a:endParaRPr lang="bs-Latn-BA" altLang="sr-Latn-RS" sz="1400" dirty="0">
              <a:ea typeface="Times New Roman" panose="02020603050405020304" pitchFamily="18" charset="0"/>
            </a:endParaRPr>
          </a:p>
        </p:txBody>
      </p:sp>
    </p:spTree>
    <p:extLst>
      <p:ext uri="{BB962C8B-B14F-4D97-AF65-F5344CB8AC3E}">
        <p14:creationId xmlns:p14="http://schemas.microsoft.com/office/powerpoint/2010/main" val="810264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3" name="Rectangle 2">
            <a:extLst>
              <a:ext uri="{FF2B5EF4-FFF2-40B4-BE49-F238E27FC236}">
                <a16:creationId xmlns:a16="http://schemas.microsoft.com/office/drawing/2014/main" id="{63FF18FF-564B-4683-BB89-FFA74BC73BB7}"/>
              </a:ext>
            </a:extLst>
          </p:cNvPr>
          <p:cNvSpPr/>
          <p:nvPr/>
        </p:nvSpPr>
        <p:spPr>
          <a:xfrm>
            <a:off x="1582310" y="592614"/>
            <a:ext cx="7543800" cy="461665"/>
          </a:xfrm>
          <a:prstGeom prst="rect">
            <a:avLst/>
          </a:prstGeom>
        </p:spPr>
        <p:txBody>
          <a:bodyPr wrap="square">
            <a:spAutoFit/>
          </a:bodyPr>
          <a:lstStyle/>
          <a:p>
            <a:pPr algn="ctr"/>
            <a:r>
              <a:rPr lang="en-US" sz="2400"/>
              <a:t>2	Policy, Strategic Planning and Legal Framework </a:t>
            </a:r>
            <a:endParaRPr lang="hr-BA" sz="2400" dirty="0"/>
          </a:p>
        </p:txBody>
      </p:sp>
      <p:sp>
        <p:nvSpPr>
          <p:cNvPr id="5" name="Rectangle 4">
            <a:extLst>
              <a:ext uri="{FF2B5EF4-FFF2-40B4-BE49-F238E27FC236}">
                <a16:creationId xmlns:a16="http://schemas.microsoft.com/office/drawing/2014/main" id="{D5AC8B2C-1BD0-4154-8118-CC2DB7F4B477}"/>
              </a:ext>
            </a:extLst>
          </p:cNvPr>
          <p:cNvSpPr/>
          <p:nvPr/>
        </p:nvSpPr>
        <p:spPr>
          <a:xfrm>
            <a:off x="457200" y="1142237"/>
            <a:ext cx="4267200" cy="3693319"/>
          </a:xfrm>
          <a:prstGeom prst="rect">
            <a:avLst/>
          </a:prstGeom>
        </p:spPr>
        <p:txBody>
          <a:bodyPr wrap="square">
            <a:spAutoFit/>
          </a:bodyPr>
          <a:lstStyle/>
          <a:p>
            <a:pPr algn="just"/>
            <a:r>
              <a:rPr lang="en-US" dirty="0">
                <a:latin typeface="Calibri Light" panose="020F0302020204030204" pitchFamily="34" charset="0"/>
                <a:ea typeface="Calibri" panose="020F0502020204030204" pitchFamily="34" charset="0"/>
              </a:rPr>
              <a:t>Bosnia and Herzegovina is decentralized state with two entities (Federation of Bosnia and Herzegovina and Republic of Srpska) and </a:t>
            </a:r>
            <a:r>
              <a:rPr lang="en-US" dirty="0" err="1">
                <a:latin typeface="Calibri Light" panose="020F0302020204030204" pitchFamily="34" charset="0"/>
                <a:ea typeface="Calibri" panose="020F0502020204030204" pitchFamily="34" charset="0"/>
              </a:rPr>
              <a:t>Brcko</a:t>
            </a:r>
            <a:r>
              <a:rPr lang="en-US" dirty="0">
                <a:latin typeface="Calibri Light" panose="020F0302020204030204" pitchFamily="34" charset="0"/>
                <a:ea typeface="Calibri" panose="020F0502020204030204" pitchFamily="34" charset="0"/>
              </a:rPr>
              <a:t> District. </a:t>
            </a:r>
            <a:r>
              <a:rPr lang="en-US" dirty="0" err="1">
                <a:latin typeface="Calibri Light" panose="020F0302020204030204" pitchFamily="34" charset="0"/>
                <a:ea typeface="Calibri" panose="020F0502020204030204" pitchFamily="34" charset="0"/>
              </a:rPr>
              <a:t>FBiH</a:t>
            </a:r>
            <a:r>
              <a:rPr lang="en-US" dirty="0">
                <a:latin typeface="Calibri Light" panose="020F0302020204030204" pitchFamily="34" charset="0"/>
                <a:ea typeface="Calibri" panose="020F0502020204030204" pitchFamily="34" charset="0"/>
              </a:rPr>
              <a:t> consists of 10 cantons (each canton has its Government and Constitution). </a:t>
            </a:r>
            <a:endParaRPr lang="bs-Latn-BA" dirty="0">
              <a:latin typeface="Calibri Light" panose="020F0302020204030204" pitchFamily="34" charset="0"/>
              <a:ea typeface="Calibri" panose="020F0502020204030204" pitchFamily="34" charset="0"/>
            </a:endParaRPr>
          </a:p>
          <a:p>
            <a:pPr algn="just"/>
            <a:r>
              <a:rPr lang="en-US" dirty="0">
                <a:latin typeface="Calibri Light" panose="020F0302020204030204" pitchFamily="34" charset="0"/>
                <a:ea typeface="Calibri" panose="020F0502020204030204" pitchFamily="34" charset="0"/>
              </a:rPr>
              <a:t>There are 16 administrative cities, 71 municipalities in </a:t>
            </a:r>
            <a:r>
              <a:rPr lang="en-US" dirty="0" err="1">
                <a:latin typeface="Calibri Light" panose="020F0302020204030204" pitchFamily="34" charset="0"/>
                <a:ea typeface="Calibri" panose="020F0502020204030204" pitchFamily="34" charset="0"/>
              </a:rPr>
              <a:t>FBiH</a:t>
            </a:r>
            <a:r>
              <a:rPr lang="en-US" dirty="0">
                <a:latin typeface="Calibri Light" panose="020F0302020204030204" pitchFamily="34" charset="0"/>
                <a:ea typeface="Calibri" panose="020F0502020204030204" pitchFamily="34" charset="0"/>
              </a:rPr>
              <a:t> and 57 municipalities in RS as the local administrative units. </a:t>
            </a:r>
            <a:r>
              <a:rPr lang="en-US" dirty="0" err="1">
                <a:latin typeface="Calibri Light" panose="020F0302020204030204" pitchFamily="34" charset="0"/>
                <a:ea typeface="Calibri" panose="020F0502020204030204" pitchFamily="34" charset="0"/>
              </a:rPr>
              <a:t>Brcko</a:t>
            </a:r>
            <a:r>
              <a:rPr lang="en-US" dirty="0">
                <a:latin typeface="Calibri Light" panose="020F0302020204030204" pitchFamily="34" charset="0"/>
                <a:ea typeface="Calibri" panose="020F0502020204030204" pitchFamily="34" charset="0"/>
              </a:rPr>
              <a:t> District is formed in 2000. as a separate administrative unit administratively under direct sovereignty of Bosnia and Herzegovina.  </a:t>
            </a:r>
            <a:endParaRPr lang="hr-BA" sz="2000" dirty="0">
              <a:effectLst/>
              <a:latin typeface="Times New Roman" panose="02020603050405020304" pitchFamily="18" charset="0"/>
              <a:ea typeface="Times New Roman" panose="02020603050405020304" pitchFamily="18" charset="0"/>
            </a:endParaRPr>
          </a:p>
        </p:txBody>
      </p:sp>
      <p:pic>
        <p:nvPicPr>
          <p:cNvPr id="2050" name="Picture 2" descr="Image result for Republika Srpska">
            <a:extLst>
              <a:ext uri="{FF2B5EF4-FFF2-40B4-BE49-F238E27FC236}">
                <a16:creationId xmlns:a16="http://schemas.microsoft.com/office/drawing/2014/main" id="{9FC481D7-4868-49BD-878C-0CA6C79996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5393" y="1054279"/>
            <a:ext cx="2582413" cy="247865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159094C3-0256-459E-A0AC-FF28976269A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54210" y="3532934"/>
            <a:ext cx="3314700" cy="2392109"/>
          </a:xfrm>
          <a:prstGeom prst="rect">
            <a:avLst/>
          </a:prstGeom>
        </p:spPr>
      </p:pic>
    </p:spTree>
    <p:extLst>
      <p:ext uri="{BB962C8B-B14F-4D97-AF65-F5344CB8AC3E}">
        <p14:creationId xmlns:p14="http://schemas.microsoft.com/office/powerpoint/2010/main" val="1653407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3" name="Rectangle 2">
            <a:extLst>
              <a:ext uri="{FF2B5EF4-FFF2-40B4-BE49-F238E27FC236}">
                <a16:creationId xmlns:a16="http://schemas.microsoft.com/office/drawing/2014/main" id="{F6050FE5-69AA-4F22-8D18-610BC567ACF2}"/>
              </a:ext>
            </a:extLst>
          </p:cNvPr>
          <p:cNvSpPr/>
          <p:nvPr/>
        </p:nvSpPr>
        <p:spPr>
          <a:xfrm>
            <a:off x="685800" y="949709"/>
            <a:ext cx="7848600" cy="5016758"/>
          </a:xfrm>
          <a:prstGeom prst="rect">
            <a:avLst/>
          </a:prstGeom>
        </p:spPr>
        <p:txBody>
          <a:bodyPr wrap="square">
            <a:spAutoFit/>
          </a:bodyPr>
          <a:lstStyle/>
          <a:p>
            <a:r>
              <a:rPr lang="en-US" sz="2000" dirty="0">
                <a:latin typeface="Calibri Light" panose="020F0302020204030204" pitchFamily="34" charset="0"/>
                <a:ea typeface="Calibri" panose="020F0502020204030204" pitchFamily="34" charset="0"/>
              </a:rPr>
              <a:t>According to the Constitution  of Bosna and Herzegovina, and the </a:t>
            </a:r>
            <a:r>
              <a:rPr lang="en-US" sz="2000" dirty="0" err="1">
                <a:latin typeface="Calibri Light" panose="020F0302020204030204" pitchFamily="34" charset="0"/>
                <a:ea typeface="Calibri" panose="020F0502020204030204" pitchFamily="34" charset="0"/>
              </a:rPr>
              <a:t>FBiH</a:t>
            </a:r>
            <a:r>
              <a:rPr lang="en-US" sz="2000" dirty="0">
                <a:latin typeface="Calibri Light" panose="020F0302020204030204" pitchFamily="34" charset="0"/>
                <a:ea typeface="Calibri" panose="020F0502020204030204" pitchFamily="34" charset="0"/>
              </a:rPr>
              <a:t>, RS and Arbitration Decisions on the </a:t>
            </a:r>
            <a:r>
              <a:rPr lang="en-US" sz="2000" dirty="0" err="1">
                <a:latin typeface="Calibri Light" panose="020F0302020204030204" pitchFamily="34" charset="0"/>
                <a:ea typeface="Calibri" panose="020F0502020204030204" pitchFamily="34" charset="0"/>
              </a:rPr>
              <a:t>Brčko</a:t>
            </a:r>
            <a:r>
              <a:rPr lang="en-US" sz="2000" dirty="0">
                <a:latin typeface="Calibri Light" panose="020F0302020204030204" pitchFamily="34" charset="0"/>
                <a:ea typeface="Calibri" panose="020F0502020204030204" pitchFamily="34" charset="0"/>
              </a:rPr>
              <a:t> District, </a:t>
            </a:r>
            <a:r>
              <a:rPr lang="en-US" sz="2000" b="1" dirty="0">
                <a:latin typeface="Calibri Light" panose="020F0302020204030204" pitchFamily="34" charset="0"/>
                <a:ea typeface="Calibri" panose="020F0502020204030204" pitchFamily="34" charset="0"/>
              </a:rPr>
              <a:t>competencies in water management </a:t>
            </a:r>
            <a:r>
              <a:rPr lang="en-US" sz="2000" dirty="0">
                <a:latin typeface="Calibri Light" panose="020F0302020204030204" pitchFamily="34" charset="0"/>
                <a:ea typeface="Calibri" panose="020F0502020204030204" pitchFamily="34" charset="0"/>
              </a:rPr>
              <a:t>(development, water protection, water use, watercourse regulation and protection against harmful effects of water) are </a:t>
            </a:r>
            <a:r>
              <a:rPr lang="en-US" sz="2000" b="1" dirty="0">
                <a:latin typeface="Calibri Light" panose="020F0302020204030204" pitchFamily="34" charset="0"/>
                <a:ea typeface="Calibri" panose="020F0502020204030204" pitchFamily="34" charset="0"/>
              </a:rPr>
              <a:t>under the competence of entities </a:t>
            </a:r>
            <a:r>
              <a:rPr lang="en-US" sz="2000" dirty="0">
                <a:latin typeface="Calibri Light" panose="020F0302020204030204" pitchFamily="34" charset="0"/>
                <a:ea typeface="Calibri" panose="020F0502020204030204" pitchFamily="34" charset="0"/>
              </a:rPr>
              <a:t>(and cantons in the Federation of </a:t>
            </a:r>
            <a:r>
              <a:rPr lang="en-US" sz="2000" dirty="0" err="1">
                <a:latin typeface="Calibri Light" panose="020F0302020204030204" pitchFamily="34" charset="0"/>
                <a:ea typeface="Calibri" panose="020F0502020204030204" pitchFamily="34" charset="0"/>
              </a:rPr>
              <a:t>BiH</a:t>
            </a:r>
            <a:r>
              <a:rPr lang="en-US" sz="2000" dirty="0">
                <a:latin typeface="Calibri Light" panose="020F0302020204030204" pitchFamily="34" charset="0"/>
                <a:ea typeface="Calibri" panose="020F0502020204030204" pitchFamily="34" charset="0"/>
              </a:rPr>
              <a:t>) </a:t>
            </a:r>
            <a:r>
              <a:rPr lang="en-US" sz="2000" b="1" dirty="0">
                <a:latin typeface="Calibri Light" panose="020F0302020204030204" pitchFamily="34" charset="0"/>
                <a:ea typeface="Calibri" panose="020F0502020204030204" pitchFamily="34" charset="0"/>
              </a:rPr>
              <a:t>and the </a:t>
            </a:r>
            <a:r>
              <a:rPr lang="en-US" sz="2000" b="1" dirty="0" err="1">
                <a:latin typeface="Calibri Light" panose="020F0302020204030204" pitchFamily="34" charset="0"/>
                <a:ea typeface="Calibri" panose="020F0502020204030204" pitchFamily="34" charset="0"/>
              </a:rPr>
              <a:t>Brčko</a:t>
            </a:r>
            <a:r>
              <a:rPr lang="en-US" sz="2000" b="1" dirty="0">
                <a:latin typeface="Calibri Light" panose="020F0302020204030204" pitchFamily="34" charset="0"/>
                <a:ea typeface="Calibri" panose="020F0502020204030204" pitchFamily="34" charset="0"/>
              </a:rPr>
              <a:t> District</a:t>
            </a:r>
            <a:r>
              <a:rPr lang="en-US" sz="2000" dirty="0">
                <a:latin typeface="Calibri Light" panose="020F0302020204030204" pitchFamily="34" charset="0"/>
                <a:ea typeface="Calibri" panose="020F0502020204030204" pitchFamily="34" charset="0"/>
              </a:rPr>
              <a:t>, while </a:t>
            </a:r>
            <a:r>
              <a:rPr lang="en-US" sz="2000" dirty="0" err="1">
                <a:latin typeface="Calibri Light" panose="020F0302020204030204" pitchFamily="34" charset="0"/>
                <a:ea typeface="Calibri" panose="020F0502020204030204" pitchFamily="34" charset="0"/>
              </a:rPr>
              <a:t>BiH's</a:t>
            </a:r>
            <a:r>
              <a:rPr lang="en-US" sz="2000" dirty="0">
                <a:latin typeface="Calibri Light" panose="020F0302020204030204" pitchFamily="34" charset="0"/>
                <a:ea typeface="Calibri" panose="020F0502020204030204" pitchFamily="34" charset="0"/>
              </a:rPr>
              <a:t> </a:t>
            </a:r>
            <a:r>
              <a:rPr lang="en-US" sz="2000" b="1" dirty="0">
                <a:latin typeface="Calibri Light" panose="020F0302020204030204" pitchFamily="34" charset="0"/>
                <a:ea typeface="Calibri" panose="020F0502020204030204" pitchFamily="34" charset="0"/>
              </a:rPr>
              <a:t>foreign policy in the water sector is under the jurisdiction of </a:t>
            </a:r>
            <a:r>
              <a:rPr lang="en-US" sz="2000" b="1" dirty="0" err="1">
                <a:latin typeface="Calibri Light" panose="020F0302020204030204" pitchFamily="34" charset="0"/>
                <a:ea typeface="Calibri" panose="020F0502020204030204" pitchFamily="34" charset="0"/>
              </a:rPr>
              <a:t>BiH</a:t>
            </a:r>
            <a:r>
              <a:rPr lang="en-US" sz="2000" b="1" dirty="0">
                <a:latin typeface="Calibri Light" panose="020F0302020204030204" pitchFamily="34" charset="0"/>
                <a:ea typeface="Calibri" panose="020F0502020204030204" pitchFamily="34" charset="0"/>
              </a:rPr>
              <a:t> institutions. </a:t>
            </a:r>
            <a:endParaRPr lang="bs-Latn-BA" sz="2000" b="1" dirty="0">
              <a:latin typeface="Calibri Light" panose="020F0302020204030204" pitchFamily="34" charset="0"/>
              <a:ea typeface="Calibri" panose="020F0502020204030204" pitchFamily="34" charset="0"/>
            </a:endParaRPr>
          </a:p>
          <a:p>
            <a:endParaRPr lang="bs-Latn-BA" dirty="0">
              <a:latin typeface="Calibri Light" panose="020F0302020204030204" pitchFamily="34" charset="0"/>
              <a:ea typeface="Calibri" panose="020F0502020204030204" pitchFamily="34" charset="0"/>
            </a:endParaRPr>
          </a:p>
          <a:p>
            <a:r>
              <a:rPr lang="en-US" dirty="0">
                <a:latin typeface="Calibri Light" panose="020F0302020204030204" pitchFamily="34" charset="0"/>
                <a:ea typeface="Calibri" panose="020F0502020204030204" pitchFamily="34" charset="0"/>
              </a:rPr>
              <a:t>Such a constitutional solution must be treated </a:t>
            </a:r>
            <a:r>
              <a:rPr lang="en-US" b="1" dirty="0">
                <a:latin typeface="Calibri Light" panose="020F0302020204030204" pitchFamily="34" charset="0"/>
                <a:ea typeface="Calibri" panose="020F0502020204030204" pitchFamily="34" charset="0"/>
              </a:rPr>
              <a:t>in two ways. </a:t>
            </a:r>
            <a:endParaRPr lang="bs-Latn-BA" b="1" dirty="0">
              <a:latin typeface="Calibri Light" panose="020F0302020204030204" pitchFamily="34" charset="0"/>
              <a:ea typeface="Calibri" panose="020F0502020204030204" pitchFamily="34" charset="0"/>
            </a:endParaRPr>
          </a:p>
          <a:p>
            <a:r>
              <a:rPr lang="en-US" b="1" dirty="0">
                <a:latin typeface="Calibri Light" panose="020F0302020204030204" pitchFamily="34" charset="0"/>
                <a:ea typeface="Calibri" panose="020F0502020204030204" pitchFamily="34" charset="0"/>
              </a:rPr>
              <a:t>On the one hand</a:t>
            </a:r>
            <a:r>
              <a:rPr lang="en-US" dirty="0">
                <a:latin typeface="Calibri Light" panose="020F0302020204030204" pitchFamily="34" charset="0"/>
                <a:ea typeface="Calibri" panose="020F0502020204030204" pitchFamily="34" charset="0"/>
              </a:rPr>
              <a:t>, it gives a lot of rights, because responsibility in water management - as the most vital national resource - is entrusted to the entities, giving them the highest level of state-legal legitimacy and significance. </a:t>
            </a:r>
            <a:endParaRPr lang="bs-Latn-BA" dirty="0">
              <a:latin typeface="Calibri Light" panose="020F0302020204030204" pitchFamily="34" charset="0"/>
              <a:ea typeface="Calibri" panose="020F0502020204030204" pitchFamily="34" charset="0"/>
            </a:endParaRPr>
          </a:p>
          <a:p>
            <a:r>
              <a:rPr lang="en-US" b="1" dirty="0">
                <a:latin typeface="Calibri Light" panose="020F0302020204030204" pitchFamily="34" charset="0"/>
                <a:ea typeface="Calibri" panose="020F0502020204030204" pitchFamily="34" charset="0"/>
              </a:rPr>
              <a:t>On the other hand</a:t>
            </a:r>
            <a:r>
              <a:rPr lang="en-US" dirty="0">
                <a:latin typeface="Calibri Light" panose="020F0302020204030204" pitchFamily="34" charset="0"/>
                <a:ea typeface="Calibri" panose="020F0502020204030204" pitchFamily="34" charset="0"/>
              </a:rPr>
              <a:t>, it is also a significant obligation, because it implies great responsibility to ensure that in very complex management conditions, as the entity boundaries do not match hydrographic units, they find the best forms of management coordination, which will ensure optimum water management in conditions of very complex structure in the basins</a:t>
            </a:r>
            <a:endParaRPr lang="hr-BA" dirty="0"/>
          </a:p>
        </p:txBody>
      </p:sp>
    </p:spTree>
    <p:extLst>
      <p:ext uri="{BB962C8B-B14F-4D97-AF65-F5344CB8AC3E}">
        <p14:creationId xmlns:p14="http://schemas.microsoft.com/office/powerpoint/2010/main" val="2853836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Rectangle 8">
            <a:extLst>
              <a:ext uri="{FF2B5EF4-FFF2-40B4-BE49-F238E27FC236}">
                <a16:creationId xmlns:a16="http://schemas.microsoft.com/office/drawing/2014/main" id="{0013851D-B47C-41A2-8CB9-9C5412742131}"/>
              </a:ext>
            </a:extLst>
          </p:cNvPr>
          <p:cNvSpPr/>
          <p:nvPr/>
        </p:nvSpPr>
        <p:spPr>
          <a:xfrm>
            <a:off x="-9275" y="528510"/>
            <a:ext cx="4572000" cy="5876930"/>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a:lnSpc>
                <a:spcPct val="107000"/>
              </a:lnSpc>
              <a:spcAft>
                <a:spcPts val="0"/>
              </a:spcAft>
            </a:pPr>
            <a:r>
              <a:rPr lang="en-US" sz="1600" dirty="0">
                <a:latin typeface="Calibri Light" panose="020F0302020204030204" pitchFamily="34" charset="0"/>
                <a:ea typeface="Calibri" panose="020F0502020204030204" pitchFamily="34" charset="0"/>
                <a:cs typeface="Times New Roman" panose="02020603050405020304" pitchFamily="18" charset="0"/>
              </a:rPr>
              <a:t>COMPETENCE FOR WATER MANAGEMENT IN BH</a:t>
            </a:r>
            <a:endParaRPr lang="hr-BA"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tabLst>
                <a:tab pos="457200" algn="l"/>
              </a:tabLst>
            </a:pPr>
            <a:r>
              <a:rPr lang="en-US" sz="1600" dirty="0">
                <a:latin typeface="Calibri Light" panose="020F0302020204030204" pitchFamily="34" charset="0"/>
                <a:ea typeface="Calibri" panose="020F0502020204030204" pitchFamily="34" charset="0"/>
                <a:cs typeface="Times New Roman" panose="02020603050405020304" pitchFamily="18" charset="0"/>
              </a:rPr>
              <a:t>State level: </a:t>
            </a:r>
            <a:endParaRPr lang="hr-BA"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tabLst>
                <a:tab pos="457200" algn="l"/>
              </a:tabLst>
            </a:pPr>
            <a:r>
              <a:rPr lang="en-US" sz="1600" dirty="0">
                <a:latin typeface="Calibri Light" panose="020F0302020204030204" pitchFamily="34" charset="0"/>
                <a:ea typeface="Calibri" panose="020F0502020204030204" pitchFamily="34" charset="0"/>
                <a:cs typeface="Times New Roman" panose="02020603050405020304" pitchFamily="18" charset="0"/>
              </a:rPr>
              <a:t> Ministry for Foreign Trade and Economic Relations,</a:t>
            </a:r>
            <a:endParaRPr lang="hr-BA"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tabLst>
                <a:tab pos="457200" algn="l"/>
              </a:tabLst>
            </a:pPr>
            <a:r>
              <a:rPr lang="en-US" sz="1600" dirty="0">
                <a:latin typeface="Calibri Light" panose="020F0302020204030204" pitchFamily="34" charset="0"/>
                <a:ea typeface="Calibri" panose="020F0502020204030204" pitchFamily="34" charset="0"/>
                <a:cs typeface="Times New Roman" panose="02020603050405020304" pitchFamily="18" charset="0"/>
              </a:rPr>
              <a:t>Entities level:  </a:t>
            </a:r>
            <a:endParaRPr lang="hr-BA"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Wingdings" panose="05000000000000000000" pitchFamily="2" charset="2"/>
              <a:buChar char=""/>
              <a:tabLst>
                <a:tab pos="914400" algn="l"/>
              </a:tabLst>
            </a:pPr>
            <a:r>
              <a:rPr lang="en-US" sz="1600" dirty="0">
                <a:latin typeface="Calibri Light" panose="020F0302020204030204" pitchFamily="34" charset="0"/>
                <a:ea typeface="Calibri" panose="020F0502020204030204" pitchFamily="34" charset="0"/>
                <a:cs typeface="Times New Roman" panose="02020603050405020304" pitchFamily="18" charset="0"/>
              </a:rPr>
              <a:t>Federation of </a:t>
            </a:r>
            <a:r>
              <a:rPr lang="en-US" sz="1600" dirty="0" err="1">
                <a:latin typeface="Calibri Light" panose="020F0302020204030204" pitchFamily="34" charset="0"/>
                <a:ea typeface="Calibri" panose="020F0502020204030204" pitchFamily="34" charset="0"/>
                <a:cs typeface="Times New Roman" panose="02020603050405020304" pitchFamily="18" charset="0"/>
              </a:rPr>
              <a:t>BiH</a:t>
            </a:r>
            <a:r>
              <a:rPr lang="en-US" sz="1600" dirty="0">
                <a:latin typeface="Calibri Light" panose="020F0302020204030204" pitchFamily="34" charset="0"/>
                <a:ea typeface="Calibri" panose="020F0502020204030204" pitchFamily="34" charset="0"/>
                <a:cs typeface="Times New Roman" panose="02020603050405020304" pitchFamily="18" charset="0"/>
              </a:rPr>
              <a:t> </a:t>
            </a:r>
            <a:endParaRPr lang="hr-BA" sz="16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0"/>
              </a:spcAft>
              <a:buFont typeface="Wingdings" panose="05000000000000000000" pitchFamily="2" charset="2"/>
              <a:buChar char=""/>
              <a:tabLst>
                <a:tab pos="1371600" algn="l"/>
              </a:tabLst>
            </a:pPr>
            <a:r>
              <a:rPr lang="en-US" sz="1600" dirty="0">
                <a:latin typeface="Calibri Light" panose="020F0302020204030204" pitchFamily="34" charset="0"/>
                <a:ea typeface="Calibri" panose="020F0502020204030204" pitchFamily="34" charset="0"/>
                <a:cs typeface="Times New Roman" panose="02020603050405020304" pitchFamily="18" charset="0"/>
              </a:rPr>
              <a:t>Ministry for Agriculture, Water Management and Forestry of Federation BH,</a:t>
            </a:r>
            <a:endParaRPr lang="hr-BA" sz="16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0"/>
              </a:spcAft>
              <a:buFont typeface="Wingdings" panose="05000000000000000000" pitchFamily="2" charset="2"/>
              <a:buChar char=""/>
              <a:tabLst>
                <a:tab pos="1371600" algn="l"/>
              </a:tabLst>
            </a:pPr>
            <a:r>
              <a:rPr lang="en-US" sz="1600" dirty="0">
                <a:latin typeface="Calibri Light" panose="020F0302020204030204" pitchFamily="34" charset="0"/>
                <a:ea typeface="Calibri" panose="020F0502020204030204" pitchFamily="34" charset="0"/>
                <a:cs typeface="Times New Roman" panose="02020603050405020304" pitchFamily="18" charset="0"/>
              </a:rPr>
              <a:t>Sava River Watershed Agency Sarajevo,</a:t>
            </a:r>
            <a:endParaRPr lang="hr-BA" sz="16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0"/>
              </a:spcAft>
              <a:buFont typeface="Wingdings" panose="05000000000000000000" pitchFamily="2" charset="2"/>
              <a:buChar char=""/>
              <a:tabLst>
                <a:tab pos="1371600" algn="l"/>
              </a:tabLst>
            </a:pPr>
            <a:r>
              <a:rPr lang="en-US" sz="1600" dirty="0">
                <a:latin typeface="Calibri Light" panose="020F0302020204030204" pitchFamily="34" charset="0"/>
                <a:ea typeface="Calibri" panose="020F0502020204030204" pitchFamily="34" charset="0"/>
                <a:cs typeface="Times New Roman" panose="02020603050405020304" pitchFamily="18" charset="0"/>
              </a:rPr>
              <a:t>Adriatic Sea Watershed Agency Mostar,</a:t>
            </a:r>
            <a:endParaRPr lang="hr-BA" sz="16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0"/>
              </a:spcAft>
              <a:buFont typeface="Wingdings" panose="05000000000000000000" pitchFamily="2" charset="2"/>
              <a:buChar char=""/>
              <a:tabLst>
                <a:tab pos="1371600" algn="l"/>
              </a:tabLst>
            </a:pPr>
            <a:r>
              <a:rPr lang="en-US" sz="1600" dirty="0">
                <a:latin typeface="Calibri Light" panose="020F0302020204030204" pitchFamily="34" charset="0"/>
                <a:ea typeface="Calibri" panose="020F0502020204030204" pitchFamily="34" charset="0"/>
                <a:cs typeface="Times New Roman" panose="02020603050405020304" pitchFamily="18" charset="0"/>
              </a:rPr>
              <a:t>Cantonal ministries responsible for water management, </a:t>
            </a:r>
            <a:endParaRPr lang="hr-BA"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Wingdings" panose="05000000000000000000" pitchFamily="2" charset="2"/>
              <a:buChar char=""/>
              <a:tabLst>
                <a:tab pos="914400" algn="l"/>
              </a:tabLst>
            </a:pPr>
            <a:r>
              <a:rPr lang="en-US" sz="1600" dirty="0">
                <a:latin typeface="Calibri Light" panose="020F0302020204030204" pitchFamily="34" charset="0"/>
                <a:ea typeface="Calibri" panose="020F0502020204030204" pitchFamily="34" charset="0"/>
                <a:cs typeface="Times New Roman" panose="02020603050405020304" pitchFamily="18" charset="0"/>
              </a:rPr>
              <a:t>Republic of Srpska</a:t>
            </a:r>
            <a:endParaRPr lang="hr-BA" sz="16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0"/>
              </a:spcAft>
              <a:buFont typeface="Wingdings" panose="05000000000000000000" pitchFamily="2" charset="2"/>
              <a:buChar char=""/>
              <a:tabLst>
                <a:tab pos="1371600" algn="l"/>
              </a:tabLst>
            </a:pPr>
            <a:r>
              <a:rPr lang="en-US" sz="1600" dirty="0">
                <a:latin typeface="Calibri Light" panose="020F0302020204030204" pitchFamily="34" charset="0"/>
                <a:ea typeface="Calibri" panose="020F0502020204030204" pitchFamily="34" charset="0"/>
                <a:cs typeface="Times New Roman" panose="02020603050405020304" pitchFamily="18" charset="0"/>
              </a:rPr>
              <a:t>Ministry for Agriculture, Water Management and Forestry of Republic Srpska</a:t>
            </a:r>
            <a:endParaRPr lang="hr-BA" sz="16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0"/>
              </a:spcAft>
              <a:buFont typeface="Wingdings" panose="05000000000000000000" pitchFamily="2" charset="2"/>
              <a:buChar char=""/>
              <a:tabLst>
                <a:tab pos="1371600" algn="l"/>
              </a:tabLst>
            </a:pPr>
            <a:r>
              <a:rPr lang="en-US" sz="1600" dirty="0">
                <a:latin typeface="Calibri Light" panose="020F0302020204030204" pitchFamily="34" charset="0"/>
                <a:ea typeface="Calibri" panose="020F0502020204030204" pitchFamily="34" charset="0"/>
                <a:cs typeface="Times New Roman" panose="02020603050405020304" pitchFamily="18" charset="0"/>
              </a:rPr>
              <a:t>Water Agency for Sava River District Bijeljina</a:t>
            </a:r>
            <a:endParaRPr lang="hr-BA" sz="16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0"/>
              </a:spcAft>
              <a:buFont typeface="Wingdings" panose="05000000000000000000" pitchFamily="2" charset="2"/>
              <a:buChar char=""/>
              <a:tabLst>
                <a:tab pos="1371600" algn="l"/>
              </a:tabLst>
            </a:pPr>
            <a:r>
              <a:rPr lang="en-US" sz="1600" dirty="0">
                <a:latin typeface="Calibri Light" panose="020F0302020204030204" pitchFamily="34" charset="0"/>
                <a:ea typeface="Calibri" panose="020F0502020204030204" pitchFamily="34" charset="0"/>
                <a:cs typeface="Times New Roman" panose="02020603050405020304" pitchFamily="18" charset="0"/>
              </a:rPr>
              <a:t>Water Agency for </a:t>
            </a:r>
            <a:r>
              <a:rPr lang="en-US" sz="1600" dirty="0" err="1">
                <a:latin typeface="Calibri Light" panose="020F0302020204030204" pitchFamily="34" charset="0"/>
                <a:ea typeface="Calibri" panose="020F0502020204030204" pitchFamily="34" charset="0"/>
                <a:cs typeface="Times New Roman" panose="02020603050405020304" pitchFamily="18" charset="0"/>
              </a:rPr>
              <a:t>Trebišnjica</a:t>
            </a:r>
            <a:r>
              <a:rPr lang="en-US" sz="1600" dirty="0">
                <a:latin typeface="Calibri Light" panose="020F0302020204030204" pitchFamily="34" charset="0"/>
                <a:ea typeface="Calibri" panose="020F0502020204030204" pitchFamily="34" charset="0"/>
                <a:cs typeface="Times New Roman" panose="02020603050405020304" pitchFamily="18" charset="0"/>
              </a:rPr>
              <a:t> River District </a:t>
            </a:r>
            <a:r>
              <a:rPr lang="en-US" sz="1600" dirty="0" err="1">
                <a:latin typeface="Calibri Light" panose="020F0302020204030204" pitchFamily="34" charset="0"/>
                <a:ea typeface="Calibri" panose="020F0502020204030204" pitchFamily="34" charset="0"/>
                <a:cs typeface="Times New Roman" panose="02020603050405020304" pitchFamily="18" charset="0"/>
              </a:rPr>
              <a:t>Trebinje</a:t>
            </a:r>
            <a:endParaRPr lang="bs-Latn-BA" sz="1600" dirty="0">
              <a:latin typeface="Calibri Light" panose="020F03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0"/>
              </a:spcAft>
              <a:buFont typeface="Wingdings" panose="05000000000000000000" pitchFamily="2" charset="2"/>
              <a:buChar char=""/>
              <a:tabLst>
                <a:tab pos="1371600" algn="l"/>
              </a:tabLst>
            </a:pPr>
            <a:endParaRPr lang="hr-BA"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3861F724-8117-4907-A287-FA958C48B6FF}"/>
              </a:ext>
            </a:extLst>
          </p:cNvPr>
          <p:cNvSpPr/>
          <p:nvPr/>
        </p:nvSpPr>
        <p:spPr>
          <a:xfrm>
            <a:off x="4572000" y="2590800"/>
            <a:ext cx="4572000" cy="2188356"/>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marL="742950" lvl="1" indent="-285750">
              <a:lnSpc>
                <a:spcPct val="107000"/>
              </a:lnSpc>
              <a:spcAft>
                <a:spcPts val="0"/>
              </a:spcAft>
              <a:buFont typeface="Wingdings" panose="05000000000000000000" pitchFamily="2" charset="2"/>
              <a:buChar char=""/>
              <a:tabLst>
                <a:tab pos="914400" algn="l"/>
              </a:tabLst>
            </a:pPr>
            <a:r>
              <a:rPr lang="en-US" sz="1600" dirty="0" err="1">
                <a:latin typeface="Calibri Light" panose="020F0302020204030204" pitchFamily="34" charset="0"/>
                <a:ea typeface="Calibri" panose="020F0502020204030204" pitchFamily="34" charset="0"/>
                <a:cs typeface="Times New Roman" panose="02020603050405020304" pitchFamily="18" charset="0"/>
              </a:rPr>
              <a:t>Brčko</a:t>
            </a:r>
            <a:r>
              <a:rPr lang="en-US" sz="1600" dirty="0">
                <a:latin typeface="Calibri Light" panose="020F0302020204030204" pitchFamily="34" charset="0"/>
                <a:ea typeface="Calibri" panose="020F0502020204030204" pitchFamily="34" charset="0"/>
                <a:cs typeface="Times New Roman" panose="02020603050405020304" pitchFamily="18" charset="0"/>
              </a:rPr>
              <a:t> District</a:t>
            </a:r>
            <a:endParaRPr lang="hr-BA" sz="16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0"/>
              </a:spcAft>
              <a:buFont typeface="Wingdings" panose="05000000000000000000" pitchFamily="2" charset="2"/>
              <a:buChar char=""/>
              <a:tabLst>
                <a:tab pos="1371600" algn="l"/>
              </a:tabLst>
            </a:pPr>
            <a:r>
              <a:rPr lang="en-US" sz="1600" dirty="0">
                <a:latin typeface="Calibri Light" panose="020F0302020204030204" pitchFamily="34" charset="0"/>
                <a:ea typeface="Calibri" panose="020F0502020204030204" pitchFamily="34" charset="0"/>
                <a:cs typeface="Times New Roman" panose="02020603050405020304" pitchFamily="18" charset="0"/>
              </a:rPr>
              <a:t>Department for Agriculture, Forestry and water management </a:t>
            </a:r>
            <a:endParaRPr lang="hr-BA"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tabLst>
                <a:tab pos="457200" algn="l"/>
              </a:tabLst>
            </a:pPr>
            <a:r>
              <a:rPr lang="en-US" sz="1600" dirty="0">
                <a:latin typeface="Calibri Light" panose="020F0302020204030204" pitchFamily="34" charset="0"/>
                <a:ea typeface="Calibri" panose="020F0502020204030204" pitchFamily="34" charset="0"/>
                <a:cs typeface="Times New Roman" panose="02020603050405020304" pitchFamily="18" charset="0"/>
              </a:rPr>
              <a:t>Local level:</a:t>
            </a:r>
            <a:endParaRPr lang="hr-BA" sz="16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spcAft>
                <a:spcPts val="0"/>
              </a:spcAft>
              <a:buFont typeface="Wingdings" panose="05000000000000000000" pitchFamily="2" charset="2"/>
              <a:buChar char=""/>
              <a:tabLst>
                <a:tab pos="1371600" algn="l"/>
              </a:tabLst>
            </a:pPr>
            <a:r>
              <a:rPr lang="en-US" sz="1600" dirty="0">
                <a:latin typeface="Calibri Light" panose="020F0302020204030204" pitchFamily="34" charset="0"/>
                <a:ea typeface="Calibri" panose="020F0502020204030204" pitchFamily="34" charset="0"/>
                <a:cs typeface="Times New Roman" panose="02020603050405020304" pitchFamily="18" charset="0"/>
              </a:rPr>
              <a:t>Municipalities (more than 140) responsible for water supply and sanitation services (through public companies)</a:t>
            </a:r>
            <a:endParaRPr lang="hr-BA"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7067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5" name="Rectangle 4">
            <a:extLst>
              <a:ext uri="{FF2B5EF4-FFF2-40B4-BE49-F238E27FC236}">
                <a16:creationId xmlns:a16="http://schemas.microsoft.com/office/drawing/2014/main" id="{1E1FFA49-5855-4DE4-B3E7-E5EB202AAB7A}"/>
              </a:ext>
            </a:extLst>
          </p:cNvPr>
          <p:cNvSpPr/>
          <p:nvPr/>
        </p:nvSpPr>
        <p:spPr>
          <a:xfrm>
            <a:off x="1973884" y="604754"/>
            <a:ext cx="7164205" cy="461665"/>
          </a:xfrm>
          <a:prstGeom prst="rect">
            <a:avLst/>
          </a:prstGeom>
        </p:spPr>
        <p:txBody>
          <a:bodyPr wrap="none">
            <a:spAutoFit/>
          </a:bodyPr>
          <a:lstStyle/>
          <a:p>
            <a:r>
              <a:rPr lang="hr-BA" sz="2400" dirty="0"/>
              <a:t>3</a:t>
            </a:r>
            <a:r>
              <a:rPr lang="hr-BA" sz="2400"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	Issues </a:t>
            </a:r>
            <a:r>
              <a:rPr lang="en-US" sz="2400"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related to WRM in Bosnia and Herzegovina</a:t>
            </a:r>
            <a:r>
              <a:rPr lang="bs-Latn-BA" sz="2400"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 </a:t>
            </a:r>
            <a:endParaRPr lang="hr-BA" sz="2400" dirty="0"/>
          </a:p>
        </p:txBody>
      </p:sp>
      <p:sp>
        <p:nvSpPr>
          <p:cNvPr id="9" name="Rectangle 8">
            <a:extLst>
              <a:ext uri="{FF2B5EF4-FFF2-40B4-BE49-F238E27FC236}">
                <a16:creationId xmlns:a16="http://schemas.microsoft.com/office/drawing/2014/main" id="{1D41D0BF-FAC6-4B68-8B93-D88BD09F36B3}"/>
              </a:ext>
            </a:extLst>
          </p:cNvPr>
          <p:cNvSpPr/>
          <p:nvPr/>
        </p:nvSpPr>
        <p:spPr>
          <a:xfrm>
            <a:off x="152400" y="1465596"/>
            <a:ext cx="6477000" cy="4408451"/>
          </a:xfrm>
          <a:prstGeom prst="rect">
            <a:avLst/>
          </a:prstGeom>
        </p:spPr>
        <p:txBody>
          <a:bodyPr wrap="square">
            <a:spAutoFit/>
          </a:bodyPr>
          <a:lstStyle/>
          <a:p>
            <a:pPr algn="just">
              <a:lnSpc>
                <a:spcPct val="107000"/>
              </a:lnSpc>
              <a:spcAft>
                <a:spcPts val="0"/>
              </a:spcAft>
            </a:pPr>
            <a:r>
              <a:rPr lang="en-US" dirty="0">
                <a:latin typeface="Calibri Light" panose="020F0302020204030204" pitchFamily="34" charset="0"/>
                <a:ea typeface="Calibri" panose="020F0502020204030204" pitchFamily="34" charset="0"/>
                <a:cs typeface="Times New Roman" panose="02020603050405020304" pitchFamily="18" charset="0"/>
              </a:rPr>
              <a:t>There is mainly no state-level law on water resources policy. Numerous recommendations were made to the country in the past two decades to adopt such a law. Since 2011 Bosnia and Herzegovina has made some efforts to transpose the EU environmental acquis into the national legislation; however, the country is still at an early stage in these efforts.</a:t>
            </a:r>
            <a:endParaRPr lang="hr-BA"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dirty="0">
                <a:latin typeface="Calibri Light" panose="020F0302020204030204" pitchFamily="34" charset="0"/>
                <a:ea typeface="Calibri" panose="020F0502020204030204" pitchFamily="34" charset="0"/>
                <a:cs typeface="Times New Roman" panose="02020603050405020304" pitchFamily="18" charset="0"/>
              </a:rPr>
              <a:t>Bosnia and Herzegovina does not have a national sustainable development strategy or other comprehensive development strategy. </a:t>
            </a:r>
            <a:endParaRPr lang="hr-BA"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dirty="0">
                <a:latin typeface="Calibri Light" panose="020F0302020204030204" pitchFamily="34" charset="0"/>
                <a:ea typeface="Calibri" panose="020F0502020204030204" pitchFamily="34" charset="0"/>
                <a:cs typeface="Times New Roman" panose="02020603050405020304" pitchFamily="18" charset="0"/>
              </a:rPr>
              <a:t> </a:t>
            </a:r>
            <a:endParaRPr lang="hr-BA"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dirty="0">
                <a:latin typeface="Calibri Light" panose="020F0302020204030204" pitchFamily="34" charset="0"/>
                <a:ea typeface="Calibri" panose="020F0502020204030204" pitchFamily="34" charset="0"/>
                <a:cs typeface="Times New Roman" panose="02020603050405020304" pitchFamily="18" charset="0"/>
              </a:rPr>
              <a:t>The draft development strategy and draft social inclusion strategy were prepared for the period 2008–2013 but were never adopted. </a:t>
            </a:r>
            <a:endParaRPr lang="hr-BA" sz="1400"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dirty="0">
                <a:latin typeface="Calibri Light" panose="020F0302020204030204" pitchFamily="34" charset="0"/>
                <a:ea typeface="Calibri" panose="020F0502020204030204" pitchFamily="34" charset="0"/>
                <a:cs typeface="Times New Roman" panose="02020603050405020304" pitchFamily="18" charset="0"/>
              </a:rPr>
              <a:t> </a:t>
            </a:r>
            <a:endParaRPr lang="hr-BA"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dirty="0">
                <a:latin typeface="Calibri Light" panose="020F0302020204030204" pitchFamily="34" charset="0"/>
                <a:ea typeface="Calibri" panose="020F0502020204030204" pitchFamily="34" charset="0"/>
                <a:cs typeface="Times New Roman" panose="02020603050405020304" pitchFamily="18" charset="0"/>
              </a:rPr>
              <a:t> Also, there is no water Management strategy for </a:t>
            </a:r>
            <a:r>
              <a:rPr lang="en-US" dirty="0" err="1">
                <a:latin typeface="Calibri Light" panose="020F0302020204030204" pitchFamily="34" charset="0"/>
                <a:ea typeface="Calibri" panose="020F0502020204030204" pitchFamily="34" charset="0"/>
                <a:cs typeface="Times New Roman" panose="02020603050405020304" pitchFamily="18" charset="0"/>
              </a:rPr>
              <a:t>BiH</a:t>
            </a:r>
            <a:r>
              <a:rPr lang="en-US" dirty="0">
                <a:latin typeface="Calibri Light" panose="020F0302020204030204" pitchFamily="34" charset="0"/>
                <a:ea typeface="Calibri" panose="020F0502020204030204" pitchFamily="34" charset="0"/>
                <a:cs typeface="Times New Roman" panose="02020603050405020304" pitchFamily="18" charset="0"/>
              </a:rPr>
              <a:t>, because the entities are </a:t>
            </a:r>
            <a:r>
              <a:rPr lang="en-US" dirty="0" err="1">
                <a:latin typeface="Calibri Light" panose="020F0302020204030204" pitchFamily="34" charset="0"/>
                <a:ea typeface="Calibri" panose="020F0502020204030204" pitchFamily="34" charset="0"/>
                <a:cs typeface="Times New Roman" panose="02020603050405020304" pitchFamily="18" charset="0"/>
              </a:rPr>
              <a:t>legaly</a:t>
            </a:r>
            <a:r>
              <a:rPr lang="en-US" dirty="0">
                <a:latin typeface="Calibri Light" panose="020F0302020204030204" pitchFamily="34" charset="0"/>
                <a:ea typeface="Calibri" panose="020F0502020204030204" pitchFamily="34" charset="0"/>
                <a:cs typeface="Times New Roman" panose="02020603050405020304" pitchFamily="18" charset="0"/>
              </a:rPr>
              <a:t> responsible for water management.</a:t>
            </a:r>
            <a:endParaRPr lang="hr-BA"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2" descr="Image result for Republika Srpska">
            <a:extLst>
              <a:ext uri="{FF2B5EF4-FFF2-40B4-BE49-F238E27FC236}">
                <a16:creationId xmlns:a16="http://schemas.microsoft.com/office/drawing/2014/main" id="{4DF2B04B-C05E-4685-8F8D-40489937F6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2257302"/>
            <a:ext cx="1696080" cy="162793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8BC0DE5E-9116-49B4-9D22-D7CE6D13EBC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88770" y="4009533"/>
            <a:ext cx="2402830" cy="1734043"/>
          </a:xfrm>
          <a:prstGeom prst="rect">
            <a:avLst/>
          </a:prstGeom>
        </p:spPr>
      </p:pic>
    </p:spTree>
    <p:extLst>
      <p:ext uri="{BB962C8B-B14F-4D97-AF65-F5344CB8AC3E}">
        <p14:creationId xmlns:p14="http://schemas.microsoft.com/office/powerpoint/2010/main" val="2139343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1" y="104570"/>
            <a:ext cx="1743324" cy="42394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7053" y="103258"/>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15475" y="229266"/>
            <a:ext cx="3555698" cy="491177"/>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5" name="Title 4">
            <a:extLst>
              <a:ext uri="{FF2B5EF4-FFF2-40B4-BE49-F238E27FC236}">
                <a16:creationId xmlns:a16="http://schemas.microsoft.com/office/drawing/2014/main" id="{46CF4137-B9D2-4A4C-A7D1-DD2F7396E41D}"/>
              </a:ext>
            </a:extLst>
          </p:cNvPr>
          <p:cNvSpPr>
            <a:spLocks noGrp="1"/>
          </p:cNvSpPr>
          <p:nvPr>
            <p:ph type="title"/>
          </p:nvPr>
        </p:nvSpPr>
        <p:spPr>
          <a:xfrm>
            <a:off x="457200" y="274638"/>
            <a:ext cx="8229600" cy="584775"/>
          </a:xfrm>
        </p:spPr>
        <p:txBody>
          <a:bodyPr>
            <a:normAutofit fontScale="90000"/>
          </a:bodyPr>
          <a:lstStyle/>
          <a:p>
            <a:r>
              <a:rPr lang="bs-Latn-BA" sz="3600" dirty="0"/>
              <a:t>Conclusions</a:t>
            </a:r>
            <a:endParaRPr lang="hr-BA" sz="3600" dirty="0"/>
          </a:p>
        </p:txBody>
      </p:sp>
      <p:sp>
        <p:nvSpPr>
          <p:cNvPr id="9" name="Rectangle 8">
            <a:extLst>
              <a:ext uri="{FF2B5EF4-FFF2-40B4-BE49-F238E27FC236}">
                <a16:creationId xmlns:a16="http://schemas.microsoft.com/office/drawing/2014/main" id="{CFA4BDEB-A018-4BBF-B080-66F5A8119301}"/>
              </a:ext>
            </a:extLst>
          </p:cNvPr>
          <p:cNvSpPr/>
          <p:nvPr/>
        </p:nvSpPr>
        <p:spPr>
          <a:xfrm>
            <a:off x="533401" y="933144"/>
            <a:ext cx="7848600" cy="4385816"/>
          </a:xfrm>
          <a:prstGeom prst="rect">
            <a:avLst/>
          </a:prstGeom>
        </p:spPr>
        <p:txBody>
          <a:bodyPr wrap="square">
            <a:spAutoFit/>
          </a:bodyPr>
          <a:lstStyle/>
          <a:p>
            <a:pPr indent="356235" algn="just">
              <a:lnSpc>
                <a:spcPct val="115000"/>
              </a:lnSpc>
              <a:spcAft>
                <a:spcPts val="0"/>
              </a:spcAft>
            </a:pPr>
            <a:r>
              <a:rPr lang="en-US" dirty="0">
                <a:latin typeface="+mj-lt"/>
                <a:ea typeface="Times New Roman" panose="02020603050405020304" pitchFamily="18" charset="0"/>
              </a:rPr>
              <a:t>In Bosnia and Herzegovina, since the Dayton Agreement, there is no clear organized structure for water management at the state level. This is certainly a major challenge since the </a:t>
            </a:r>
            <a:r>
              <a:rPr lang="en-US" dirty="0" err="1">
                <a:latin typeface="+mj-lt"/>
                <a:ea typeface="Times New Roman" panose="02020603050405020304" pitchFamily="18" charset="0"/>
              </a:rPr>
              <a:t>FBiH</a:t>
            </a:r>
            <a:r>
              <a:rPr lang="en-US" dirty="0">
                <a:latin typeface="+mj-lt"/>
                <a:ea typeface="Times New Roman" panose="02020603050405020304" pitchFamily="18" charset="0"/>
              </a:rPr>
              <a:t>, RS and BD have their own separate constitutions and governments, separate legislation, including water management and environmental legislation. It is obvious that differences in entity water management structures make it impossible to effectively manage water resources.</a:t>
            </a:r>
            <a:endParaRPr lang="hr-BA" sz="1400" dirty="0">
              <a:latin typeface="+mj-lt"/>
              <a:ea typeface="Times New Roman" panose="02020603050405020304" pitchFamily="18" charset="0"/>
            </a:endParaRPr>
          </a:p>
          <a:p>
            <a:pPr indent="356235" algn="just">
              <a:lnSpc>
                <a:spcPct val="115000"/>
              </a:lnSpc>
              <a:spcAft>
                <a:spcPts val="0"/>
              </a:spcAft>
            </a:pPr>
            <a:r>
              <a:rPr lang="en-US" dirty="0">
                <a:latin typeface="+mj-lt"/>
                <a:ea typeface="Times New Roman" panose="02020603050405020304" pitchFamily="18" charset="0"/>
              </a:rPr>
              <a:t>In Bosnia and Herzegovina, itself, given the fact that six of the seven rivers flow through both entities and pass through at least two cantons, there is a clear need for co-ordination and co-operation on the inter-cantonal and inter-entity basis.</a:t>
            </a:r>
            <a:endParaRPr lang="hr-BA" sz="1400" dirty="0">
              <a:latin typeface="+mj-lt"/>
              <a:ea typeface="Times New Roman" panose="02020603050405020304" pitchFamily="18" charset="0"/>
            </a:endParaRPr>
          </a:p>
          <a:p>
            <a:r>
              <a:rPr lang="en-US" dirty="0">
                <a:latin typeface="+mj-lt"/>
                <a:ea typeface="Times New Roman" panose="02020603050405020304" pitchFamily="18" charset="0"/>
              </a:rPr>
              <a:t>Another significant obstacle for the water sector is the lack of a national-level organization, responsible for overall water management and coordination. This leads to numerous problems and obstacles to effective international cooperation in the field of water resources.</a:t>
            </a:r>
            <a:endParaRPr lang="hr-BA" dirty="0">
              <a:latin typeface="+mj-lt"/>
            </a:endParaRPr>
          </a:p>
        </p:txBody>
      </p:sp>
    </p:spTree>
    <p:extLst>
      <p:ext uri="{BB962C8B-B14F-4D97-AF65-F5344CB8AC3E}">
        <p14:creationId xmlns:p14="http://schemas.microsoft.com/office/powerpoint/2010/main" val="21988116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9775</TotalTime>
  <Words>1743</Words>
  <Application>Microsoft Office PowerPoint</Application>
  <PresentationFormat>On-screen Show (4:3)</PresentationFormat>
  <Paragraphs>143</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Times New Roman</vt:lpstr>
      <vt:lpstr>Wingdings</vt:lpstr>
      <vt:lpstr>Office Theme</vt:lpstr>
      <vt:lpstr>PowerPoint Presentation</vt:lpstr>
      <vt:lpstr>Bosnia and Herzegovina is located in South-East Europe at the Western Balkans peninsula. The total area of the country is 51.209,2 km2, of which 51.197 km2 is land, and 12,2 km2 is the area of the sea. The total border of Bosnia and Herzegovina with the neighboring countries is 1.538 km, of which the land border is 774 km long, 751 km in the river and 13 km inland. </vt:lpstr>
      <vt:lpstr>PowerPoint Presentation</vt:lpstr>
      <vt:lpstr>PowerPoint Presentation</vt:lpstr>
      <vt:lpstr>PowerPoint Presentation</vt:lpstr>
      <vt:lpstr>PowerPoint Presentation</vt:lpstr>
      <vt:lpstr>PowerPoint Presentation</vt:lpstr>
      <vt:lpstr>PowerPoint Presentation</vt:lpstr>
      <vt:lpstr>Conclusions</vt:lpstr>
      <vt:lpstr>PowerPoint Presentation</vt:lpstr>
      <vt:lpstr>PowerPoint Presentation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Milan</dc:creator>
  <cp:lastModifiedBy>Emina Hadzic</cp:lastModifiedBy>
  <cp:revision>29</cp:revision>
  <dcterms:created xsi:type="dcterms:W3CDTF">2006-08-16T00:00:00Z</dcterms:created>
  <dcterms:modified xsi:type="dcterms:W3CDTF">2019-05-08T07:13:03Z</dcterms:modified>
</cp:coreProperties>
</file>